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Montserrat Bold" panose="020B0604020202020204" charset="0"/>
      <p:regular r:id="rId20"/>
    </p:embeddedFont>
    <p:embeddedFont>
      <p:font typeface="Open Sans" panose="020B0606030504020204" pitchFamily="34" charset="0"/>
      <p:regular r:id="rId21"/>
    </p:embeddedFont>
    <p:embeddedFont>
      <p:font typeface="Open Sans Bold" panose="020B0806030504020204" charset="0"/>
      <p:regular r:id="rId22"/>
    </p:embeddedFont>
    <p:embeddedFont>
      <p:font typeface="Roboto" panose="02000000000000000000" pitchFamily="2" charset="0"/>
      <p:regular r:id="rId23"/>
    </p:embeddedFont>
    <p:embeddedFont>
      <p:font typeface="Roboto Bold" panose="020B0604020202020204" charset="0"/>
      <p:regular r:id="rId24"/>
    </p:embeddedFont>
    <p:embeddedFont>
      <p:font typeface="Roboto Bold Italics" panose="020B0604020202020204" charset="0"/>
      <p:regular r:id="rId25"/>
    </p:embeddedFont>
    <p:embeddedFont>
      <p:font typeface="Roboto Italics"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5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sv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370" y="7136935"/>
            <a:ext cx="3582664" cy="3266194"/>
            <a:chOff x="0" y="0"/>
            <a:chExt cx="1077844" cy="982634"/>
          </a:xfrm>
        </p:grpSpPr>
        <p:sp>
          <p:nvSpPr>
            <p:cNvPr id="3" name="Freeform 3"/>
            <p:cNvSpPr/>
            <p:nvPr/>
          </p:nvSpPr>
          <p:spPr>
            <a:xfrm>
              <a:off x="0" y="0"/>
              <a:ext cx="1077844" cy="982634"/>
            </a:xfrm>
            <a:custGeom>
              <a:avLst/>
              <a:gdLst/>
              <a:ahLst/>
              <a:cxnLst/>
              <a:rect l="l" t="t" r="r" b="b"/>
              <a:pathLst>
                <a:path w="1077844" h="982634">
                  <a:moveTo>
                    <a:pt x="0" y="0"/>
                  </a:moveTo>
                  <a:lnTo>
                    <a:pt x="1077844" y="0"/>
                  </a:lnTo>
                  <a:lnTo>
                    <a:pt x="1077844" y="982634"/>
                  </a:lnTo>
                  <a:lnTo>
                    <a:pt x="0" y="982634"/>
                  </a:lnTo>
                  <a:close/>
                </a:path>
              </a:pathLst>
            </a:custGeom>
            <a:solidFill>
              <a:srgbClr val="0C1844"/>
            </a:solidFill>
          </p:spPr>
          <p:txBody>
            <a:bodyPr/>
            <a:lstStyle/>
            <a:p>
              <a:endParaRPr lang="en-US"/>
            </a:p>
          </p:txBody>
        </p:sp>
        <p:sp>
          <p:nvSpPr>
            <p:cNvPr id="4" name="TextBox 4"/>
            <p:cNvSpPr txBox="1"/>
            <p:nvPr/>
          </p:nvSpPr>
          <p:spPr>
            <a:xfrm>
              <a:off x="0" y="-38100"/>
              <a:ext cx="1077844" cy="1020734"/>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a:off x="-2653527" y="2688154"/>
            <a:ext cx="10040128" cy="4350806"/>
          </a:xfrm>
          <a:custGeom>
            <a:avLst/>
            <a:gdLst/>
            <a:ahLst/>
            <a:cxnLst/>
            <a:rect l="l" t="t" r="r" b="b"/>
            <a:pathLst>
              <a:path w="10040128" h="4350806">
                <a:moveTo>
                  <a:pt x="0" y="0"/>
                </a:moveTo>
                <a:lnTo>
                  <a:pt x="10040128" y="0"/>
                </a:lnTo>
                <a:lnTo>
                  <a:pt x="10040128" y="4350806"/>
                </a:lnTo>
                <a:lnTo>
                  <a:pt x="0" y="4350806"/>
                </a:lnTo>
                <a:lnTo>
                  <a:pt x="0" y="0"/>
                </a:lnTo>
                <a:close/>
              </a:path>
            </a:pathLst>
          </a:custGeom>
          <a:blipFill>
            <a:blip r:embed="rId2"/>
            <a:stretch>
              <a:fillRect t="-34821" b="-949"/>
            </a:stretch>
          </a:blipFill>
        </p:spPr>
        <p:txBody>
          <a:bodyPr/>
          <a:lstStyle/>
          <a:p>
            <a:endParaRPr lang="en-US"/>
          </a:p>
        </p:txBody>
      </p:sp>
      <p:sp>
        <p:nvSpPr>
          <p:cNvPr id="6" name="Freeform 6"/>
          <p:cNvSpPr/>
          <p:nvPr/>
        </p:nvSpPr>
        <p:spPr>
          <a:xfrm>
            <a:off x="7157818" y="2186396"/>
            <a:ext cx="11301259" cy="4633516"/>
          </a:xfrm>
          <a:custGeom>
            <a:avLst/>
            <a:gdLst/>
            <a:ahLst/>
            <a:cxnLst/>
            <a:rect l="l" t="t" r="r" b="b"/>
            <a:pathLst>
              <a:path w="11301259" h="4633516">
                <a:moveTo>
                  <a:pt x="0" y="0"/>
                </a:moveTo>
                <a:lnTo>
                  <a:pt x="11301259" y="0"/>
                </a:lnTo>
                <a:lnTo>
                  <a:pt x="11301259" y="4633516"/>
                </a:lnTo>
                <a:lnTo>
                  <a:pt x="0" y="4633516"/>
                </a:lnTo>
                <a:lnTo>
                  <a:pt x="0" y="0"/>
                </a:lnTo>
                <a:close/>
              </a:path>
            </a:pathLst>
          </a:custGeom>
          <a:blipFill>
            <a:blip r:embed="rId3"/>
            <a:stretch>
              <a:fillRect/>
            </a:stretch>
          </a:blipFill>
        </p:spPr>
        <p:txBody>
          <a:bodyPr/>
          <a:lstStyle/>
          <a:p>
            <a:endParaRPr lang="en-US"/>
          </a:p>
        </p:txBody>
      </p:sp>
      <p:grpSp>
        <p:nvGrpSpPr>
          <p:cNvPr id="7" name="Group 7"/>
          <p:cNvGrpSpPr/>
          <p:nvPr/>
        </p:nvGrpSpPr>
        <p:grpSpPr>
          <a:xfrm>
            <a:off x="515245" y="0"/>
            <a:ext cx="7313827" cy="9916303"/>
            <a:chOff x="0" y="0"/>
            <a:chExt cx="1926275" cy="2611701"/>
          </a:xfrm>
        </p:grpSpPr>
        <p:sp>
          <p:nvSpPr>
            <p:cNvPr id="8" name="Freeform 8"/>
            <p:cNvSpPr/>
            <p:nvPr/>
          </p:nvSpPr>
          <p:spPr>
            <a:xfrm>
              <a:off x="0" y="0"/>
              <a:ext cx="1926275" cy="2611701"/>
            </a:xfrm>
            <a:custGeom>
              <a:avLst/>
              <a:gdLst/>
              <a:ahLst/>
              <a:cxnLst/>
              <a:rect l="l" t="t" r="r" b="b"/>
              <a:pathLst>
                <a:path w="1926275" h="2611701">
                  <a:moveTo>
                    <a:pt x="0" y="0"/>
                  </a:moveTo>
                  <a:lnTo>
                    <a:pt x="1926275" y="0"/>
                  </a:lnTo>
                  <a:lnTo>
                    <a:pt x="1926275" y="2611701"/>
                  </a:lnTo>
                  <a:lnTo>
                    <a:pt x="0" y="2611701"/>
                  </a:lnTo>
                  <a:close/>
                </a:path>
              </a:pathLst>
            </a:custGeom>
            <a:solidFill>
              <a:srgbClr val="FFF5E1"/>
            </a:solidFill>
          </p:spPr>
          <p:txBody>
            <a:bodyPr/>
            <a:lstStyle/>
            <a:p>
              <a:endParaRPr lang="en-US"/>
            </a:p>
          </p:txBody>
        </p:sp>
        <p:sp>
          <p:nvSpPr>
            <p:cNvPr id="9" name="TextBox 9"/>
            <p:cNvSpPr txBox="1"/>
            <p:nvPr/>
          </p:nvSpPr>
          <p:spPr>
            <a:xfrm>
              <a:off x="0" y="-38100"/>
              <a:ext cx="1926275" cy="2649801"/>
            </a:xfrm>
            <a:prstGeom prst="rect">
              <a:avLst/>
            </a:prstGeom>
          </p:spPr>
          <p:txBody>
            <a:bodyPr lIns="50800" tIns="50800" rIns="50800" bIns="50800" rtlCol="0" anchor="ctr"/>
            <a:lstStyle/>
            <a:p>
              <a:pPr algn="ctr">
                <a:lnSpc>
                  <a:spcPts val="2659"/>
                </a:lnSpc>
                <a:spcBef>
                  <a:spcPct val="0"/>
                </a:spcBef>
              </a:pPr>
              <a:endParaRPr/>
            </a:p>
          </p:txBody>
        </p:sp>
      </p:grpSp>
      <p:sp>
        <p:nvSpPr>
          <p:cNvPr id="10" name="AutoShape 10"/>
          <p:cNvSpPr/>
          <p:nvPr/>
        </p:nvSpPr>
        <p:spPr>
          <a:xfrm>
            <a:off x="832305" y="6590594"/>
            <a:ext cx="5517638" cy="0"/>
          </a:xfrm>
          <a:prstGeom prst="line">
            <a:avLst/>
          </a:prstGeom>
          <a:ln w="19050" cap="flat">
            <a:solidFill>
              <a:srgbClr val="000000"/>
            </a:solidFill>
            <a:prstDash val="solid"/>
            <a:headEnd type="none" w="sm" len="sm"/>
            <a:tailEnd type="none" w="sm" len="sm"/>
          </a:ln>
        </p:spPr>
        <p:txBody>
          <a:bodyPr/>
          <a:lstStyle/>
          <a:p>
            <a:endParaRPr lang="en-US"/>
          </a:p>
        </p:txBody>
      </p:sp>
      <p:sp>
        <p:nvSpPr>
          <p:cNvPr id="11" name="TextBox 11"/>
          <p:cNvSpPr txBox="1"/>
          <p:nvPr/>
        </p:nvSpPr>
        <p:spPr>
          <a:xfrm>
            <a:off x="11549538" y="981075"/>
            <a:ext cx="6359969" cy="340397"/>
          </a:xfrm>
          <a:prstGeom prst="rect">
            <a:avLst/>
          </a:prstGeom>
        </p:spPr>
        <p:txBody>
          <a:bodyPr lIns="0" tIns="0" rIns="0" bIns="0" rtlCol="0" anchor="t">
            <a:spAutoFit/>
          </a:bodyPr>
          <a:lstStyle/>
          <a:p>
            <a:pPr algn="r">
              <a:lnSpc>
                <a:spcPts val="2762"/>
              </a:lnSpc>
            </a:pPr>
            <a:r>
              <a:rPr lang="en-US" sz="1973" spc="323">
                <a:solidFill>
                  <a:srgbClr val="0C1844"/>
                </a:solidFill>
                <a:latin typeface="Roboto"/>
                <a:ea typeface="Roboto"/>
                <a:cs typeface="Roboto"/>
                <a:sym typeface="Roboto"/>
              </a:rPr>
              <a:t>Khai phá dữ liệu</a:t>
            </a:r>
          </a:p>
        </p:txBody>
      </p:sp>
      <p:sp>
        <p:nvSpPr>
          <p:cNvPr id="12" name="Freeform 12"/>
          <p:cNvSpPr/>
          <p:nvPr/>
        </p:nvSpPr>
        <p:spPr>
          <a:xfrm>
            <a:off x="7829072" y="2418919"/>
            <a:ext cx="10458928" cy="4708491"/>
          </a:xfrm>
          <a:custGeom>
            <a:avLst/>
            <a:gdLst/>
            <a:ahLst/>
            <a:cxnLst/>
            <a:rect l="l" t="t" r="r" b="b"/>
            <a:pathLst>
              <a:path w="10458928" h="4708491">
                <a:moveTo>
                  <a:pt x="0" y="0"/>
                </a:moveTo>
                <a:lnTo>
                  <a:pt x="10458928" y="0"/>
                </a:lnTo>
                <a:lnTo>
                  <a:pt x="10458928" y="4708491"/>
                </a:lnTo>
                <a:lnTo>
                  <a:pt x="0" y="4708491"/>
                </a:lnTo>
                <a:lnTo>
                  <a:pt x="0" y="0"/>
                </a:lnTo>
                <a:close/>
              </a:path>
            </a:pathLst>
          </a:custGeom>
          <a:blipFill>
            <a:blip r:embed="rId2">
              <a:alphaModFix amt="94000"/>
            </a:blip>
            <a:stretch>
              <a:fillRect t="-34821" r="-3887" b="-949"/>
            </a:stretch>
          </a:blipFill>
        </p:spPr>
        <p:txBody>
          <a:bodyPr/>
          <a:lstStyle/>
          <a:p>
            <a:endParaRPr lang="en-US"/>
          </a:p>
        </p:txBody>
      </p:sp>
      <p:sp>
        <p:nvSpPr>
          <p:cNvPr id="13" name="TextBox 13"/>
          <p:cNvSpPr txBox="1"/>
          <p:nvPr/>
        </p:nvSpPr>
        <p:spPr>
          <a:xfrm>
            <a:off x="832305" y="2990630"/>
            <a:ext cx="7146846" cy="3053624"/>
          </a:xfrm>
          <a:prstGeom prst="rect">
            <a:avLst/>
          </a:prstGeom>
        </p:spPr>
        <p:txBody>
          <a:bodyPr lIns="0" tIns="0" rIns="0" bIns="0" rtlCol="0" anchor="t">
            <a:spAutoFit/>
          </a:bodyPr>
          <a:lstStyle/>
          <a:p>
            <a:pPr algn="l">
              <a:lnSpc>
                <a:spcPts val="7966"/>
              </a:lnSpc>
            </a:pPr>
            <a:r>
              <a:rPr lang="en-US" sz="6988" b="1">
                <a:solidFill>
                  <a:srgbClr val="0C1844"/>
                </a:solidFill>
                <a:latin typeface="Roboto Bold"/>
                <a:ea typeface="Roboto Bold"/>
                <a:cs typeface="Roboto Bold"/>
                <a:sym typeface="Roboto Bold"/>
              </a:rPr>
              <a:t>Phân loại </a:t>
            </a:r>
          </a:p>
          <a:p>
            <a:pPr algn="l">
              <a:lnSpc>
                <a:spcPts val="7966"/>
              </a:lnSpc>
            </a:pPr>
            <a:r>
              <a:rPr lang="en-US" sz="6988" b="1">
                <a:solidFill>
                  <a:srgbClr val="0C1844"/>
                </a:solidFill>
                <a:latin typeface="Roboto Bold"/>
                <a:ea typeface="Roboto Bold"/>
                <a:cs typeface="Roboto Bold"/>
                <a:sym typeface="Roboto Bold"/>
              </a:rPr>
              <a:t>rủi ro khách hàng </a:t>
            </a:r>
          </a:p>
          <a:p>
            <a:pPr algn="l">
              <a:lnSpc>
                <a:spcPts val="7966"/>
              </a:lnSpc>
            </a:pPr>
            <a:r>
              <a:rPr lang="en-US" sz="6988" b="1">
                <a:solidFill>
                  <a:srgbClr val="0C1844"/>
                </a:solidFill>
                <a:latin typeface="Roboto Bold"/>
                <a:ea typeface="Roboto Bold"/>
                <a:cs typeface="Roboto Bold"/>
                <a:sym typeface="Roboto Bold"/>
              </a:rPr>
              <a:t>mua bảo hiểm</a:t>
            </a:r>
          </a:p>
        </p:txBody>
      </p:sp>
      <p:sp>
        <p:nvSpPr>
          <p:cNvPr id="14" name="TextBox 14"/>
          <p:cNvSpPr txBox="1"/>
          <p:nvPr/>
        </p:nvSpPr>
        <p:spPr>
          <a:xfrm>
            <a:off x="14082947" y="1338601"/>
            <a:ext cx="3826560" cy="356907"/>
          </a:xfrm>
          <a:prstGeom prst="rect">
            <a:avLst/>
          </a:prstGeom>
        </p:spPr>
        <p:txBody>
          <a:bodyPr lIns="0" tIns="0" rIns="0" bIns="0" rtlCol="0" anchor="t">
            <a:spAutoFit/>
          </a:bodyPr>
          <a:lstStyle/>
          <a:p>
            <a:pPr algn="r">
              <a:lnSpc>
                <a:spcPts val="2902"/>
              </a:lnSpc>
            </a:pPr>
            <a:r>
              <a:rPr lang="en-US" sz="2073">
                <a:solidFill>
                  <a:srgbClr val="0C1844"/>
                </a:solidFill>
                <a:latin typeface="Roboto"/>
                <a:ea typeface="Roboto"/>
                <a:cs typeface="Roboto"/>
                <a:sym typeface="Roboto"/>
              </a:rPr>
              <a:t>May  2025</a:t>
            </a:r>
          </a:p>
        </p:txBody>
      </p:sp>
      <p:sp>
        <p:nvSpPr>
          <p:cNvPr id="15" name="TextBox 15"/>
          <p:cNvSpPr txBox="1"/>
          <p:nvPr/>
        </p:nvSpPr>
        <p:spPr>
          <a:xfrm>
            <a:off x="1028700" y="7246377"/>
            <a:ext cx="3498857" cy="723842"/>
          </a:xfrm>
          <a:prstGeom prst="rect">
            <a:avLst/>
          </a:prstGeom>
        </p:spPr>
        <p:txBody>
          <a:bodyPr lIns="0" tIns="0" rIns="0" bIns="0" rtlCol="0" anchor="t">
            <a:spAutoFit/>
          </a:bodyPr>
          <a:lstStyle/>
          <a:p>
            <a:pPr algn="l">
              <a:lnSpc>
                <a:spcPts val="5691"/>
              </a:lnSpc>
            </a:pPr>
            <a:r>
              <a:rPr lang="en-US" sz="4992" b="1" i="1">
                <a:solidFill>
                  <a:srgbClr val="0C1844"/>
                </a:solidFill>
                <a:latin typeface="Roboto Bold Italics"/>
                <a:ea typeface="Roboto Bold Italics"/>
                <a:cs typeface="Roboto Bold Italics"/>
                <a:sym typeface="Roboto Bold Italics"/>
              </a:rPr>
              <a:t>Nhóm 9036</a:t>
            </a:r>
          </a:p>
        </p:txBody>
      </p:sp>
      <p:sp>
        <p:nvSpPr>
          <p:cNvPr id="16" name="TextBox 16"/>
          <p:cNvSpPr txBox="1"/>
          <p:nvPr/>
        </p:nvSpPr>
        <p:spPr>
          <a:xfrm>
            <a:off x="9810679" y="7051210"/>
            <a:ext cx="8098828" cy="2390140"/>
          </a:xfrm>
          <a:prstGeom prst="rect">
            <a:avLst/>
          </a:prstGeom>
        </p:spPr>
        <p:txBody>
          <a:bodyPr lIns="0" tIns="0" rIns="0" bIns="0" rtlCol="0" anchor="t">
            <a:spAutoFit/>
          </a:bodyPr>
          <a:lstStyle/>
          <a:p>
            <a:pPr algn="l">
              <a:lnSpc>
                <a:spcPts val="4759"/>
              </a:lnSpc>
            </a:pPr>
            <a:r>
              <a:rPr lang="en-US" sz="3399" b="1" i="1">
                <a:solidFill>
                  <a:srgbClr val="0C1844"/>
                </a:solidFill>
                <a:latin typeface="Roboto Bold Italics"/>
                <a:ea typeface="Roboto Bold Italics"/>
                <a:cs typeface="Roboto Bold Italics"/>
                <a:sym typeface="Roboto Bold Italics"/>
              </a:rPr>
              <a:t>Thành viên</a:t>
            </a:r>
          </a:p>
          <a:p>
            <a:pPr algn="l">
              <a:lnSpc>
                <a:spcPts val="4759"/>
              </a:lnSpc>
            </a:pPr>
            <a:r>
              <a:rPr lang="en-US" sz="3399" b="1">
                <a:solidFill>
                  <a:srgbClr val="0C1844"/>
                </a:solidFill>
                <a:latin typeface="Roboto Bold"/>
                <a:ea typeface="Roboto Bold"/>
                <a:cs typeface="Roboto Bold"/>
                <a:sym typeface="Roboto Bold"/>
              </a:rPr>
              <a:t>🐡</a:t>
            </a:r>
            <a:r>
              <a:rPr lang="en-US" sz="3399">
                <a:solidFill>
                  <a:srgbClr val="0C1844"/>
                </a:solidFill>
                <a:latin typeface="Roboto"/>
                <a:ea typeface="Roboto"/>
                <a:cs typeface="Roboto"/>
                <a:sym typeface="Roboto"/>
              </a:rPr>
              <a:t>A46985 Lê Việt Anh</a:t>
            </a:r>
          </a:p>
          <a:p>
            <a:pPr algn="l">
              <a:lnSpc>
                <a:spcPts val="4759"/>
              </a:lnSpc>
            </a:pPr>
            <a:r>
              <a:rPr lang="en-US" sz="3399">
                <a:solidFill>
                  <a:srgbClr val="0C1844"/>
                </a:solidFill>
                <a:latin typeface="Roboto"/>
                <a:ea typeface="Roboto"/>
                <a:cs typeface="Roboto"/>
                <a:sym typeface="Roboto"/>
              </a:rPr>
              <a:t>🐣A47290 Nguyễn Mai Chi</a:t>
            </a:r>
          </a:p>
          <a:p>
            <a:pPr algn="l">
              <a:lnSpc>
                <a:spcPts val="4759"/>
              </a:lnSpc>
            </a:pPr>
            <a:r>
              <a:rPr lang="en-US" sz="3399">
                <a:solidFill>
                  <a:srgbClr val="0C1844"/>
                </a:solidFill>
                <a:latin typeface="Roboto"/>
                <a:ea typeface="Roboto"/>
                <a:cs typeface="Roboto"/>
                <a:sym typeface="Roboto"/>
              </a:rPr>
              <a:t>🦀A47380 Lê Thành Trung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4350" y="2252748"/>
            <a:ext cx="5538778" cy="7519902"/>
            <a:chOff x="0" y="0"/>
            <a:chExt cx="858102" cy="1165030"/>
          </a:xfrm>
        </p:grpSpPr>
        <p:sp>
          <p:nvSpPr>
            <p:cNvPr id="3" name="Freeform 3"/>
            <p:cNvSpPr/>
            <p:nvPr/>
          </p:nvSpPr>
          <p:spPr>
            <a:xfrm>
              <a:off x="0" y="0"/>
              <a:ext cx="858102" cy="1165030"/>
            </a:xfrm>
            <a:custGeom>
              <a:avLst/>
              <a:gdLst/>
              <a:ahLst/>
              <a:cxnLst/>
              <a:rect l="l" t="t" r="r" b="b"/>
              <a:pathLst>
                <a:path w="858102" h="1165030">
                  <a:moveTo>
                    <a:pt x="0" y="0"/>
                  </a:moveTo>
                  <a:lnTo>
                    <a:pt x="858102" y="0"/>
                  </a:lnTo>
                  <a:lnTo>
                    <a:pt x="858102" y="1165030"/>
                  </a:lnTo>
                  <a:lnTo>
                    <a:pt x="0" y="1165030"/>
                  </a:lnTo>
                  <a:close/>
                </a:path>
              </a:pathLst>
            </a:custGeom>
            <a:blipFill>
              <a:blip r:embed="rId2"/>
              <a:stretch>
                <a:fillRect l="-51889" r="-51889"/>
              </a:stretch>
            </a:blipFill>
          </p:spPr>
          <p:txBody>
            <a:bodyPr/>
            <a:lstStyle/>
            <a:p>
              <a:endParaRPr lang="en-US"/>
            </a:p>
          </p:txBody>
        </p:sp>
      </p:grpSp>
      <p:grpSp>
        <p:nvGrpSpPr>
          <p:cNvPr id="4" name="Group 4"/>
          <p:cNvGrpSpPr/>
          <p:nvPr/>
        </p:nvGrpSpPr>
        <p:grpSpPr>
          <a:xfrm>
            <a:off x="8208422" y="514350"/>
            <a:ext cx="2505877" cy="7640329"/>
            <a:chOff x="0" y="0"/>
            <a:chExt cx="388226" cy="1183687"/>
          </a:xfrm>
        </p:grpSpPr>
        <p:sp>
          <p:nvSpPr>
            <p:cNvPr id="5" name="Freeform 5"/>
            <p:cNvSpPr/>
            <p:nvPr/>
          </p:nvSpPr>
          <p:spPr>
            <a:xfrm>
              <a:off x="0" y="0"/>
              <a:ext cx="388226" cy="1183687"/>
            </a:xfrm>
            <a:custGeom>
              <a:avLst/>
              <a:gdLst/>
              <a:ahLst/>
              <a:cxnLst/>
              <a:rect l="l" t="t" r="r" b="b"/>
              <a:pathLst>
                <a:path w="388226" h="1183687">
                  <a:moveTo>
                    <a:pt x="0" y="0"/>
                  </a:moveTo>
                  <a:lnTo>
                    <a:pt x="388226" y="0"/>
                  </a:lnTo>
                  <a:lnTo>
                    <a:pt x="388226" y="1183687"/>
                  </a:lnTo>
                  <a:lnTo>
                    <a:pt x="0" y="1183687"/>
                  </a:lnTo>
                  <a:close/>
                </a:path>
              </a:pathLst>
            </a:custGeom>
            <a:blipFill>
              <a:blip r:embed="rId3"/>
              <a:stretch>
                <a:fillRect l="-125380" r="-232250"/>
              </a:stretch>
            </a:blipFill>
          </p:spPr>
          <p:txBody>
            <a:bodyPr/>
            <a:lstStyle/>
            <a:p>
              <a:endParaRPr lang="en-US"/>
            </a:p>
          </p:txBody>
        </p:sp>
      </p:grpSp>
      <p:grpSp>
        <p:nvGrpSpPr>
          <p:cNvPr id="6" name="Group 6"/>
          <p:cNvGrpSpPr/>
          <p:nvPr/>
        </p:nvGrpSpPr>
        <p:grpSpPr>
          <a:xfrm>
            <a:off x="1882841" y="1330851"/>
            <a:ext cx="7179722" cy="7125979"/>
            <a:chOff x="0" y="0"/>
            <a:chExt cx="2456790" cy="2438400"/>
          </a:xfrm>
        </p:grpSpPr>
        <p:sp>
          <p:nvSpPr>
            <p:cNvPr id="7" name="Freeform 7"/>
            <p:cNvSpPr/>
            <p:nvPr/>
          </p:nvSpPr>
          <p:spPr>
            <a:xfrm>
              <a:off x="0" y="0"/>
              <a:ext cx="2456790" cy="2438400"/>
            </a:xfrm>
            <a:custGeom>
              <a:avLst/>
              <a:gdLst/>
              <a:ahLst/>
              <a:cxnLst/>
              <a:rect l="l" t="t" r="r" b="b"/>
              <a:pathLst>
                <a:path w="2456790" h="2438400">
                  <a:moveTo>
                    <a:pt x="0" y="0"/>
                  </a:moveTo>
                  <a:lnTo>
                    <a:pt x="2456790" y="0"/>
                  </a:lnTo>
                  <a:lnTo>
                    <a:pt x="2456790" y="2438400"/>
                  </a:lnTo>
                  <a:lnTo>
                    <a:pt x="0" y="2438400"/>
                  </a:lnTo>
                  <a:close/>
                </a:path>
              </a:pathLst>
            </a:custGeom>
            <a:solidFill>
              <a:srgbClr val="FFFFFF"/>
            </a:solidFill>
          </p:spPr>
          <p:txBody>
            <a:bodyPr/>
            <a:lstStyle/>
            <a:p>
              <a:endParaRPr lang="en-US"/>
            </a:p>
          </p:txBody>
        </p:sp>
        <p:sp>
          <p:nvSpPr>
            <p:cNvPr id="8" name="TextBox 8"/>
            <p:cNvSpPr txBox="1"/>
            <p:nvPr/>
          </p:nvSpPr>
          <p:spPr>
            <a:xfrm>
              <a:off x="0" y="-38100"/>
              <a:ext cx="2456790" cy="2476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7349683" y="9345065"/>
            <a:ext cx="423967" cy="427585"/>
            <a:chOff x="0" y="0"/>
            <a:chExt cx="205716" cy="207472"/>
          </a:xfrm>
        </p:grpSpPr>
        <p:sp>
          <p:nvSpPr>
            <p:cNvPr id="10" name="Freeform 10"/>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11" name="TextBox 11"/>
            <p:cNvSpPr txBox="1"/>
            <p:nvPr/>
          </p:nvSpPr>
          <p:spPr>
            <a:xfrm>
              <a:off x="0" y="-47625"/>
              <a:ext cx="205716" cy="255097"/>
            </a:xfrm>
            <a:prstGeom prst="rect">
              <a:avLst/>
            </a:prstGeom>
          </p:spPr>
          <p:txBody>
            <a:bodyPr lIns="50800" tIns="50800" rIns="50800" bIns="50800" rtlCol="0" anchor="ctr"/>
            <a:lstStyle/>
            <a:p>
              <a:pPr algn="ctr">
                <a:lnSpc>
                  <a:spcPts val="2100"/>
                </a:lnSpc>
              </a:pPr>
              <a:r>
                <a:rPr lang="en-US" sz="1500">
                  <a:solidFill>
                    <a:srgbClr val="0C1844"/>
                  </a:solidFill>
                  <a:latin typeface="Roboto"/>
                  <a:ea typeface="Roboto"/>
                  <a:cs typeface="Roboto"/>
                  <a:sym typeface="Roboto"/>
                </a:rPr>
                <a:t>9</a:t>
              </a:r>
            </a:p>
          </p:txBody>
        </p:sp>
      </p:grpSp>
      <p:sp>
        <p:nvSpPr>
          <p:cNvPr id="12" name="Freeform 12"/>
          <p:cNvSpPr/>
          <p:nvPr/>
        </p:nvSpPr>
        <p:spPr>
          <a:xfrm>
            <a:off x="2177751" y="1620768"/>
            <a:ext cx="6589902" cy="6417171"/>
          </a:xfrm>
          <a:custGeom>
            <a:avLst/>
            <a:gdLst/>
            <a:ahLst/>
            <a:cxnLst/>
            <a:rect l="l" t="t" r="r" b="b"/>
            <a:pathLst>
              <a:path w="6589902" h="6417171">
                <a:moveTo>
                  <a:pt x="0" y="0"/>
                </a:moveTo>
                <a:lnTo>
                  <a:pt x="6589902" y="0"/>
                </a:lnTo>
                <a:lnTo>
                  <a:pt x="6589902" y="6417171"/>
                </a:lnTo>
                <a:lnTo>
                  <a:pt x="0" y="6417171"/>
                </a:lnTo>
                <a:lnTo>
                  <a:pt x="0" y="0"/>
                </a:lnTo>
                <a:close/>
              </a:path>
            </a:pathLst>
          </a:custGeom>
          <a:blipFill>
            <a:blip r:embed="rId4"/>
            <a:stretch>
              <a:fillRect b="-4795"/>
            </a:stretch>
          </a:blipFill>
        </p:spPr>
        <p:txBody>
          <a:bodyPr/>
          <a:lstStyle/>
          <a:p>
            <a:endParaRPr lang="en-US"/>
          </a:p>
        </p:txBody>
      </p:sp>
      <p:sp>
        <p:nvSpPr>
          <p:cNvPr id="13" name="TextBox 13"/>
          <p:cNvSpPr txBox="1"/>
          <p:nvPr/>
        </p:nvSpPr>
        <p:spPr>
          <a:xfrm>
            <a:off x="11009575" y="2363522"/>
            <a:ext cx="6309764" cy="4917762"/>
          </a:xfrm>
          <a:prstGeom prst="rect">
            <a:avLst/>
          </a:prstGeom>
        </p:spPr>
        <p:txBody>
          <a:bodyPr lIns="0" tIns="0" rIns="0" bIns="0" rtlCol="0" anchor="t">
            <a:spAutoFit/>
          </a:bodyPr>
          <a:lstStyle/>
          <a:p>
            <a:pPr algn="l">
              <a:lnSpc>
                <a:spcPts val="9817"/>
              </a:lnSpc>
            </a:pPr>
            <a:r>
              <a:rPr lang="en-US" sz="7012" b="1" spc="-231">
                <a:solidFill>
                  <a:srgbClr val="0C1844"/>
                </a:solidFill>
                <a:latin typeface="Roboto Bold"/>
                <a:ea typeface="Roboto Bold"/>
                <a:cs typeface="Roboto Bold"/>
                <a:sym typeface="Roboto Bold"/>
              </a:rPr>
              <a:t>Phân loại </a:t>
            </a:r>
          </a:p>
          <a:p>
            <a:pPr algn="l">
              <a:lnSpc>
                <a:spcPts val="9817"/>
              </a:lnSpc>
            </a:pPr>
            <a:r>
              <a:rPr lang="en-US" sz="7012" b="1" spc="-231">
                <a:solidFill>
                  <a:srgbClr val="0C1844"/>
                </a:solidFill>
                <a:latin typeface="Roboto Bold"/>
                <a:ea typeface="Roboto Bold"/>
                <a:cs typeface="Roboto Bold"/>
                <a:sym typeface="Roboto Bold"/>
              </a:rPr>
              <a:t>nhị phân trên biến mục tiêu Respone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349683" y="9345065"/>
            <a:ext cx="423967" cy="427585"/>
            <a:chOff x="0" y="0"/>
            <a:chExt cx="205716" cy="207472"/>
          </a:xfrm>
        </p:grpSpPr>
        <p:sp>
          <p:nvSpPr>
            <p:cNvPr id="3" name="Freeform 3"/>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4" name="TextBox 4"/>
            <p:cNvSpPr txBox="1"/>
            <p:nvPr/>
          </p:nvSpPr>
          <p:spPr>
            <a:xfrm>
              <a:off x="0" y="-47625"/>
              <a:ext cx="205716" cy="255097"/>
            </a:xfrm>
            <a:prstGeom prst="rect">
              <a:avLst/>
            </a:prstGeom>
          </p:spPr>
          <p:txBody>
            <a:bodyPr lIns="50800" tIns="50800" rIns="50800" bIns="50800" rtlCol="0" anchor="ctr"/>
            <a:lstStyle/>
            <a:p>
              <a:pPr algn="ctr">
                <a:lnSpc>
                  <a:spcPts val="2100"/>
                </a:lnSpc>
              </a:pPr>
              <a:r>
                <a:rPr lang="en-US" sz="1500">
                  <a:solidFill>
                    <a:srgbClr val="0C1844"/>
                  </a:solidFill>
                  <a:latin typeface="Roboto"/>
                  <a:ea typeface="Roboto"/>
                  <a:cs typeface="Roboto"/>
                  <a:sym typeface="Roboto"/>
                </a:rPr>
                <a:t>10</a:t>
              </a:r>
            </a:p>
          </p:txBody>
        </p:sp>
      </p:grpSp>
      <p:sp>
        <p:nvSpPr>
          <p:cNvPr id="5" name="TextBox 5"/>
          <p:cNvSpPr txBox="1"/>
          <p:nvPr/>
        </p:nvSpPr>
        <p:spPr>
          <a:xfrm>
            <a:off x="1432398" y="2993589"/>
            <a:ext cx="7711602" cy="1295088"/>
          </a:xfrm>
          <a:prstGeom prst="rect">
            <a:avLst/>
          </a:prstGeom>
        </p:spPr>
        <p:txBody>
          <a:bodyPr lIns="0" tIns="0" rIns="0" bIns="0" rtlCol="0" anchor="t">
            <a:spAutoFit/>
          </a:bodyPr>
          <a:lstStyle/>
          <a:p>
            <a:pPr algn="l">
              <a:lnSpc>
                <a:spcPts val="10517"/>
              </a:lnSpc>
            </a:pPr>
            <a:r>
              <a:rPr lang="en-US" sz="7512" b="1" spc="-247">
                <a:solidFill>
                  <a:srgbClr val="0C1844"/>
                </a:solidFill>
                <a:latin typeface="Roboto Bold"/>
                <a:ea typeface="Roboto Bold"/>
                <a:cs typeface="Roboto Bold"/>
                <a:sym typeface="Roboto Bold"/>
              </a:rPr>
              <a:t>Tách dữ liệu</a:t>
            </a:r>
          </a:p>
        </p:txBody>
      </p:sp>
      <p:pic>
        <p:nvPicPr>
          <p:cNvPr id="6" name="Picture 6"/>
          <p:cNvPicPr>
            <a:picLocks noChangeAspect="1"/>
          </p:cNvPicPr>
          <p:nvPr/>
        </p:nvPicPr>
        <p:blipFill>
          <a:blip r:embed="rId2"/>
          <a:stretch>
            <a:fillRect/>
          </a:stretch>
        </p:blipFill>
        <p:spPr>
          <a:xfrm>
            <a:off x="7728845" y="-429361"/>
            <a:ext cx="10534574" cy="10716361"/>
          </a:xfrm>
          <a:prstGeom prst="rect">
            <a:avLst/>
          </a:prstGeom>
        </p:spPr>
      </p:pic>
      <p:sp>
        <p:nvSpPr>
          <p:cNvPr id="7" name="TextBox 7"/>
          <p:cNvSpPr txBox="1"/>
          <p:nvPr/>
        </p:nvSpPr>
        <p:spPr>
          <a:xfrm>
            <a:off x="1411736" y="4770141"/>
            <a:ext cx="7328566" cy="3200400"/>
          </a:xfrm>
          <a:prstGeom prst="rect">
            <a:avLst/>
          </a:prstGeom>
        </p:spPr>
        <p:txBody>
          <a:bodyPr lIns="0" tIns="0" rIns="0" bIns="0" rtlCol="0" anchor="t">
            <a:spAutoFit/>
          </a:bodyPr>
          <a:lstStyle/>
          <a:p>
            <a:pPr algn="l">
              <a:lnSpc>
                <a:spcPts val="4200"/>
              </a:lnSpc>
            </a:pPr>
            <a:r>
              <a:rPr lang="en-US" sz="3000">
                <a:solidFill>
                  <a:srgbClr val="0C1844"/>
                </a:solidFill>
                <a:latin typeface="Roboto"/>
                <a:ea typeface="Roboto"/>
                <a:cs typeface="Roboto"/>
                <a:sym typeface="Roboto"/>
              </a:rPr>
              <a:t>Train set: 70%</a:t>
            </a:r>
          </a:p>
          <a:p>
            <a:pPr algn="l">
              <a:lnSpc>
                <a:spcPts val="4200"/>
              </a:lnSpc>
            </a:pPr>
            <a:r>
              <a:rPr lang="en-US" sz="3000">
                <a:solidFill>
                  <a:srgbClr val="0C1844"/>
                </a:solidFill>
                <a:latin typeface="Roboto"/>
                <a:ea typeface="Roboto"/>
                <a:cs typeface="Roboto"/>
                <a:sym typeface="Roboto"/>
              </a:rPr>
              <a:t>Test set: 30%</a:t>
            </a:r>
          </a:p>
          <a:p>
            <a:pPr marL="647700" lvl="1" indent="-323850" algn="l">
              <a:lnSpc>
                <a:spcPts val="4200"/>
              </a:lnSpc>
              <a:buFont typeface="Arial"/>
              <a:buChar char="•"/>
            </a:pPr>
            <a:r>
              <a:rPr lang="en-US" sz="3000">
                <a:solidFill>
                  <a:srgbClr val="0C1844"/>
                </a:solidFill>
                <a:latin typeface="Roboto"/>
                <a:ea typeface="Roboto"/>
                <a:cs typeface="Roboto"/>
                <a:sym typeface="Roboto"/>
              </a:rPr>
              <a:t>Train set: dùng để huấn luyện mô hình.</a:t>
            </a:r>
          </a:p>
          <a:p>
            <a:pPr marL="647700" lvl="1" indent="-323850" algn="l">
              <a:lnSpc>
                <a:spcPts val="4200"/>
              </a:lnSpc>
              <a:buFont typeface="Arial"/>
              <a:buChar char="•"/>
            </a:pPr>
            <a:r>
              <a:rPr lang="en-US" sz="3000">
                <a:solidFill>
                  <a:srgbClr val="0C1844"/>
                </a:solidFill>
                <a:latin typeface="Roboto"/>
                <a:ea typeface="Roboto"/>
                <a:cs typeface="Roboto"/>
                <a:sym typeface="Roboto"/>
              </a:rPr>
              <a:t>Test set: dùng để đánh giá mô hình sau khi huấn luyện.</a:t>
            </a:r>
          </a:p>
          <a:p>
            <a:pPr algn="l">
              <a:lnSpc>
                <a:spcPts val="4200"/>
              </a:lnSpc>
            </a:pPr>
            <a:endParaRPr lang="en-US" sz="3000">
              <a:solidFill>
                <a:srgbClr val="0C1844"/>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455" y="-170300"/>
            <a:ext cx="18571833" cy="4599247"/>
            <a:chOff x="0" y="0"/>
            <a:chExt cx="5587333" cy="1383683"/>
          </a:xfrm>
        </p:grpSpPr>
        <p:sp>
          <p:nvSpPr>
            <p:cNvPr id="3" name="Freeform 3"/>
            <p:cNvSpPr/>
            <p:nvPr/>
          </p:nvSpPr>
          <p:spPr>
            <a:xfrm>
              <a:off x="0" y="0"/>
              <a:ext cx="5587333" cy="1383683"/>
            </a:xfrm>
            <a:custGeom>
              <a:avLst/>
              <a:gdLst/>
              <a:ahLst/>
              <a:cxnLst/>
              <a:rect l="l" t="t" r="r" b="b"/>
              <a:pathLst>
                <a:path w="5587333" h="1383683">
                  <a:moveTo>
                    <a:pt x="0" y="0"/>
                  </a:moveTo>
                  <a:lnTo>
                    <a:pt x="5587333" y="0"/>
                  </a:lnTo>
                  <a:lnTo>
                    <a:pt x="5587333" y="1383683"/>
                  </a:lnTo>
                  <a:lnTo>
                    <a:pt x="0" y="1383683"/>
                  </a:lnTo>
                  <a:close/>
                </a:path>
              </a:pathLst>
            </a:custGeom>
            <a:solidFill>
              <a:srgbClr val="FFF5E1"/>
            </a:solidFill>
          </p:spPr>
          <p:txBody>
            <a:bodyPr/>
            <a:lstStyle/>
            <a:p>
              <a:endParaRPr lang="en-US"/>
            </a:p>
          </p:txBody>
        </p:sp>
        <p:sp>
          <p:nvSpPr>
            <p:cNvPr id="4" name="TextBox 4"/>
            <p:cNvSpPr txBox="1"/>
            <p:nvPr/>
          </p:nvSpPr>
          <p:spPr>
            <a:xfrm>
              <a:off x="0" y="-38100"/>
              <a:ext cx="5587333" cy="1421783"/>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349683" y="9345065"/>
            <a:ext cx="423967" cy="427585"/>
            <a:chOff x="0" y="0"/>
            <a:chExt cx="205716" cy="207472"/>
          </a:xfrm>
        </p:grpSpPr>
        <p:sp>
          <p:nvSpPr>
            <p:cNvPr id="6" name="Freeform 6"/>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7" name="TextBox 7"/>
            <p:cNvSpPr txBox="1"/>
            <p:nvPr/>
          </p:nvSpPr>
          <p:spPr>
            <a:xfrm>
              <a:off x="0" y="-47625"/>
              <a:ext cx="205716" cy="255097"/>
            </a:xfrm>
            <a:prstGeom prst="rect">
              <a:avLst/>
            </a:prstGeom>
          </p:spPr>
          <p:txBody>
            <a:bodyPr lIns="50800" tIns="50800" rIns="50800" bIns="50800" rtlCol="0" anchor="ctr"/>
            <a:lstStyle/>
            <a:p>
              <a:pPr algn="ctr">
                <a:lnSpc>
                  <a:spcPts val="2100"/>
                </a:lnSpc>
              </a:pPr>
              <a:r>
                <a:rPr lang="en-US" sz="1500">
                  <a:solidFill>
                    <a:srgbClr val="0C1844"/>
                  </a:solidFill>
                  <a:latin typeface="Roboto"/>
                  <a:ea typeface="Roboto"/>
                  <a:cs typeface="Roboto"/>
                  <a:sym typeface="Roboto"/>
                </a:rPr>
                <a:t>11</a:t>
              </a:r>
            </a:p>
          </p:txBody>
        </p:sp>
      </p:grpSp>
      <p:sp>
        <p:nvSpPr>
          <p:cNvPr id="8" name="Freeform 8"/>
          <p:cNvSpPr/>
          <p:nvPr/>
        </p:nvSpPr>
        <p:spPr>
          <a:xfrm>
            <a:off x="8658565" y="3482171"/>
            <a:ext cx="8600735" cy="5461466"/>
          </a:xfrm>
          <a:custGeom>
            <a:avLst/>
            <a:gdLst/>
            <a:ahLst/>
            <a:cxnLst/>
            <a:rect l="l" t="t" r="r" b="b"/>
            <a:pathLst>
              <a:path w="8600735" h="5461466">
                <a:moveTo>
                  <a:pt x="0" y="0"/>
                </a:moveTo>
                <a:lnTo>
                  <a:pt x="8600735" y="0"/>
                </a:lnTo>
                <a:lnTo>
                  <a:pt x="8600735" y="5461467"/>
                </a:lnTo>
                <a:lnTo>
                  <a:pt x="0" y="5461467"/>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1240683" y="1976924"/>
            <a:ext cx="16320983" cy="1295088"/>
          </a:xfrm>
          <a:prstGeom prst="rect">
            <a:avLst/>
          </a:prstGeom>
        </p:spPr>
        <p:txBody>
          <a:bodyPr lIns="0" tIns="0" rIns="0" bIns="0" rtlCol="0" anchor="t">
            <a:spAutoFit/>
          </a:bodyPr>
          <a:lstStyle/>
          <a:p>
            <a:pPr algn="l">
              <a:lnSpc>
                <a:spcPts val="10517"/>
              </a:lnSpc>
            </a:pPr>
            <a:r>
              <a:rPr lang="en-US" sz="7512" b="1" spc="-247">
                <a:solidFill>
                  <a:srgbClr val="C80036"/>
                </a:solidFill>
                <a:latin typeface="Roboto Bold"/>
                <a:ea typeface="Roboto Bold"/>
                <a:cs typeface="Roboto Bold"/>
                <a:sym typeface="Roboto Bold"/>
              </a:rPr>
              <a:t>XÂY DỰNG MÔ HÌNH</a:t>
            </a:r>
          </a:p>
        </p:txBody>
      </p:sp>
      <p:sp>
        <p:nvSpPr>
          <p:cNvPr id="10" name="TextBox 10"/>
          <p:cNvSpPr txBox="1"/>
          <p:nvPr/>
        </p:nvSpPr>
        <p:spPr>
          <a:xfrm>
            <a:off x="1028700" y="4192632"/>
            <a:ext cx="7397503" cy="2752724"/>
          </a:xfrm>
          <a:prstGeom prst="rect">
            <a:avLst/>
          </a:prstGeom>
        </p:spPr>
        <p:txBody>
          <a:bodyPr lIns="0" tIns="0" rIns="0" bIns="0" rtlCol="0" anchor="t">
            <a:spAutoFit/>
          </a:bodyPr>
          <a:lstStyle/>
          <a:p>
            <a:pPr marL="647702" lvl="1" indent="-323851" algn="l">
              <a:lnSpc>
                <a:spcPts val="7500"/>
              </a:lnSpc>
              <a:buFont typeface="Arial"/>
              <a:buChar char="•"/>
            </a:pPr>
            <a:r>
              <a:rPr lang="en-US" sz="3000" b="1">
                <a:solidFill>
                  <a:srgbClr val="0C1844"/>
                </a:solidFill>
                <a:latin typeface="Roboto Bold"/>
                <a:ea typeface="Roboto Bold"/>
                <a:cs typeface="Roboto Bold"/>
                <a:sym typeface="Roboto Bold"/>
              </a:rPr>
              <a:t>Hiệu quả cao với dữ liệu phức tạp</a:t>
            </a:r>
          </a:p>
          <a:p>
            <a:pPr marL="647702" lvl="1" indent="-323851" algn="l">
              <a:lnSpc>
                <a:spcPts val="7500"/>
              </a:lnSpc>
              <a:buFont typeface="Arial"/>
              <a:buChar char="•"/>
            </a:pPr>
            <a:r>
              <a:rPr lang="en-US" sz="3000" b="1">
                <a:solidFill>
                  <a:srgbClr val="0C1844"/>
                </a:solidFill>
                <a:latin typeface="Roboto Bold"/>
                <a:ea typeface="Roboto Bold"/>
                <a:cs typeface="Roboto Bold"/>
                <a:sym typeface="Roboto Bold"/>
              </a:rPr>
              <a:t>Giảm overfitting</a:t>
            </a:r>
          </a:p>
          <a:p>
            <a:pPr marL="647702" lvl="1" indent="-323851" algn="l">
              <a:lnSpc>
                <a:spcPts val="7500"/>
              </a:lnSpc>
              <a:buFont typeface="Arial"/>
              <a:buChar char="•"/>
            </a:pPr>
            <a:r>
              <a:rPr lang="en-US" sz="3000" b="1">
                <a:solidFill>
                  <a:srgbClr val="0C1844"/>
                </a:solidFill>
                <a:latin typeface="Roboto Bold"/>
                <a:ea typeface="Roboto Bold"/>
                <a:cs typeface="Roboto Bold"/>
                <a:sym typeface="Roboto Bold"/>
              </a:rPr>
              <a:t>Tính minh bạch và khả năng giải thích</a:t>
            </a:r>
          </a:p>
        </p:txBody>
      </p:sp>
      <p:sp>
        <p:nvSpPr>
          <p:cNvPr id="11" name="TextBox 11"/>
          <p:cNvSpPr txBox="1"/>
          <p:nvPr/>
        </p:nvSpPr>
        <p:spPr>
          <a:xfrm>
            <a:off x="1388523" y="3405971"/>
            <a:ext cx="3904854" cy="540384"/>
          </a:xfrm>
          <a:prstGeom prst="rect">
            <a:avLst/>
          </a:prstGeom>
        </p:spPr>
        <p:txBody>
          <a:bodyPr lIns="0" tIns="0" rIns="0" bIns="0" rtlCol="0" anchor="t">
            <a:spAutoFit/>
          </a:bodyPr>
          <a:lstStyle/>
          <a:p>
            <a:pPr algn="l">
              <a:lnSpc>
                <a:spcPts val="4340"/>
              </a:lnSpc>
            </a:pPr>
            <a:r>
              <a:rPr lang="en-US" sz="3100">
                <a:solidFill>
                  <a:srgbClr val="C80036"/>
                </a:solidFill>
                <a:latin typeface="Roboto"/>
                <a:ea typeface="Roboto"/>
                <a:cs typeface="Roboto"/>
                <a:sym typeface="Roboto"/>
              </a:rPr>
              <a:t>RANDOM FOREST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1259725" y="5642397"/>
            <a:ext cx="4867659" cy="9903481"/>
            <a:chOff x="0" y="0"/>
            <a:chExt cx="1282017" cy="2608324"/>
          </a:xfrm>
        </p:grpSpPr>
        <p:sp>
          <p:nvSpPr>
            <p:cNvPr id="3" name="Freeform 3"/>
            <p:cNvSpPr/>
            <p:nvPr/>
          </p:nvSpPr>
          <p:spPr>
            <a:xfrm>
              <a:off x="0" y="0"/>
              <a:ext cx="1282017" cy="2608324"/>
            </a:xfrm>
            <a:custGeom>
              <a:avLst/>
              <a:gdLst/>
              <a:ahLst/>
              <a:cxnLst/>
              <a:rect l="l" t="t" r="r" b="b"/>
              <a:pathLst>
                <a:path w="1282017" h="2608324">
                  <a:moveTo>
                    <a:pt x="0" y="0"/>
                  </a:moveTo>
                  <a:lnTo>
                    <a:pt x="1282017" y="0"/>
                  </a:lnTo>
                  <a:lnTo>
                    <a:pt x="1282017" y="2608324"/>
                  </a:lnTo>
                  <a:lnTo>
                    <a:pt x="0" y="2608324"/>
                  </a:lnTo>
                  <a:close/>
                </a:path>
              </a:pathLst>
            </a:custGeom>
            <a:solidFill>
              <a:srgbClr val="0C1844"/>
            </a:solidFill>
          </p:spPr>
          <p:txBody>
            <a:bodyPr/>
            <a:lstStyle/>
            <a:p>
              <a:endParaRPr lang="en-US"/>
            </a:p>
          </p:txBody>
        </p:sp>
        <p:sp>
          <p:nvSpPr>
            <p:cNvPr id="4" name="TextBox 4"/>
            <p:cNvSpPr txBox="1"/>
            <p:nvPr/>
          </p:nvSpPr>
          <p:spPr>
            <a:xfrm>
              <a:off x="0" y="-57150"/>
              <a:ext cx="1282017" cy="2665474"/>
            </a:xfrm>
            <a:prstGeom prst="rect">
              <a:avLst/>
            </a:prstGeom>
          </p:spPr>
          <p:txBody>
            <a:bodyPr lIns="50800" tIns="50800" rIns="50800" bIns="50800" rtlCol="0" anchor="ctr"/>
            <a:lstStyle/>
            <a:p>
              <a:pPr algn="ctr">
                <a:lnSpc>
                  <a:spcPts val="3360"/>
                </a:lnSpc>
              </a:pPr>
              <a:endParaRPr/>
            </a:p>
          </p:txBody>
        </p:sp>
      </p:grpSp>
      <p:grpSp>
        <p:nvGrpSpPr>
          <p:cNvPr id="5" name="Group 5"/>
          <p:cNvGrpSpPr/>
          <p:nvPr/>
        </p:nvGrpSpPr>
        <p:grpSpPr>
          <a:xfrm>
            <a:off x="17349683" y="9345065"/>
            <a:ext cx="423967" cy="427585"/>
            <a:chOff x="0" y="0"/>
            <a:chExt cx="205716" cy="207472"/>
          </a:xfrm>
        </p:grpSpPr>
        <p:sp>
          <p:nvSpPr>
            <p:cNvPr id="6" name="Freeform 6"/>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7" name="TextBox 7"/>
            <p:cNvSpPr txBox="1"/>
            <p:nvPr/>
          </p:nvSpPr>
          <p:spPr>
            <a:xfrm>
              <a:off x="0" y="-47625"/>
              <a:ext cx="205716" cy="255097"/>
            </a:xfrm>
            <a:prstGeom prst="rect">
              <a:avLst/>
            </a:prstGeom>
          </p:spPr>
          <p:txBody>
            <a:bodyPr lIns="50800" tIns="50800" rIns="50800" bIns="50800" rtlCol="0" anchor="ctr"/>
            <a:lstStyle/>
            <a:p>
              <a:pPr algn="ctr">
                <a:lnSpc>
                  <a:spcPts val="2100"/>
                </a:lnSpc>
              </a:pPr>
              <a:r>
                <a:rPr lang="en-US" sz="1500">
                  <a:solidFill>
                    <a:srgbClr val="0C1844"/>
                  </a:solidFill>
                  <a:latin typeface="Roboto"/>
                  <a:ea typeface="Roboto"/>
                  <a:cs typeface="Roboto"/>
                  <a:sym typeface="Roboto"/>
                </a:rPr>
                <a:t>13</a:t>
              </a:r>
            </a:p>
          </p:txBody>
        </p:sp>
      </p:grpSp>
      <p:grpSp>
        <p:nvGrpSpPr>
          <p:cNvPr id="8" name="Group 8"/>
          <p:cNvGrpSpPr/>
          <p:nvPr/>
        </p:nvGrpSpPr>
        <p:grpSpPr>
          <a:xfrm>
            <a:off x="7125606" y="1515274"/>
            <a:ext cx="862747" cy="86274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0606"/>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7354191" y="1743859"/>
            <a:ext cx="405578" cy="405578"/>
          </a:xfrm>
          <a:custGeom>
            <a:avLst/>
            <a:gdLst/>
            <a:ahLst/>
            <a:cxnLst/>
            <a:rect l="l" t="t" r="r" b="b"/>
            <a:pathLst>
              <a:path w="405578" h="405578">
                <a:moveTo>
                  <a:pt x="0" y="0"/>
                </a:moveTo>
                <a:lnTo>
                  <a:pt x="405577" y="0"/>
                </a:lnTo>
                <a:lnTo>
                  <a:pt x="405577" y="405578"/>
                </a:lnTo>
                <a:lnTo>
                  <a:pt x="0" y="4055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p:cNvGrpSpPr/>
          <p:nvPr/>
        </p:nvGrpSpPr>
        <p:grpSpPr>
          <a:xfrm>
            <a:off x="2434896" y="4147545"/>
            <a:ext cx="5553457" cy="3086100"/>
            <a:chOff x="0" y="0"/>
            <a:chExt cx="1462639" cy="812800"/>
          </a:xfrm>
        </p:grpSpPr>
        <p:sp>
          <p:nvSpPr>
            <p:cNvPr id="13" name="Freeform 13"/>
            <p:cNvSpPr/>
            <p:nvPr/>
          </p:nvSpPr>
          <p:spPr>
            <a:xfrm>
              <a:off x="0" y="0"/>
              <a:ext cx="1462639" cy="812800"/>
            </a:xfrm>
            <a:custGeom>
              <a:avLst/>
              <a:gdLst/>
              <a:ahLst/>
              <a:cxnLst/>
              <a:rect l="l" t="t" r="r" b="b"/>
              <a:pathLst>
                <a:path w="1462639" h="812800">
                  <a:moveTo>
                    <a:pt x="71098" y="0"/>
                  </a:moveTo>
                  <a:lnTo>
                    <a:pt x="1391541" y="0"/>
                  </a:lnTo>
                  <a:cubicBezTo>
                    <a:pt x="1430807" y="0"/>
                    <a:pt x="1462639" y="31832"/>
                    <a:pt x="1462639" y="71098"/>
                  </a:cubicBezTo>
                  <a:lnTo>
                    <a:pt x="1462639" y="741702"/>
                  </a:lnTo>
                  <a:cubicBezTo>
                    <a:pt x="1462639" y="780968"/>
                    <a:pt x="1430807" y="812800"/>
                    <a:pt x="1391541" y="812800"/>
                  </a:cubicBezTo>
                  <a:lnTo>
                    <a:pt x="71098" y="812800"/>
                  </a:lnTo>
                  <a:cubicBezTo>
                    <a:pt x="31832" y="812800"/>
                    <a:pt x="0" y="780968"/>
                    <a:pt x="0" y="741702"/>
                  </a:cubicBezTo>
                  <a:lnTo>
                    <a:pt x="0" y="71098"/>
                  </a:lnTo>
                  <a:cubicBezTo>
                    <a:pt x="0" y="31832"/>
                    <a:pt x="31832" y="0"/>
                    <a:pt x="71098" y="0"/>
                  </a:cubicBezTo>
                  <a:close/>
                </a:path>
              </a:pathLst>
            </a:custGeom>
            <a:solidFill>
              <a:srgbClr val="7A83A7"/>
            </a:solidFill>
          </p:spPr>
          <p:txBody>
            <a:bodyPr/>
            <a:lstStyle/>
            <a:p>
              <a:endParaRPr lang="en-US"/>
            </a:p>
          </p:txBody>
        </p:sp>
        <p:sp>
          <p:nvSpPr>
            <p:cNvPr id="14" name="TextBox 14"/>
            <p:cNvSpPr txBox="1"/>
            <p:nvPr/>
          </p:nvSpPr>
          <p:spPr>
            <a:xfrm>
              <a:off x="0" y="-38100"/>
              <a:ext cx="1462639" cy="850900"/>
            </a:xfrm>
            <a:prstGeom prst="rect">
              <a:avLst/>
            </a:prstGeom>
          </p:spPr>
          <p:txBody>
            <a:bodyPr lIns="50800" tIns="50800" rIns="50800" bIns="50800" rtlCol="0" anchor="ctr"/>
            <a:lstStyle/>
            <a:p>
              <a:pPr algn="ctr">
                <a:lnSpc>
                  <a:spcPts val="2659"/>
                </a:lnSpc>
              </a:pPr>
              <a:r>
                <a:rPr lang="en-US" sz="1899">
                  <a:solidFill>
                    <a:srgbClr val="0C1844"/>
                  </a:solidFill>
                  <a:latin typeface="Open Sans"/>
                  <a:ea typeface="Open Sans"/>
                  <a:cs typeface="Open Sans"/>
                  <a:sym typeface="Open Sans"/>
                </a:rPr>
                <a:t>'BMI', 'Wt', 'Medical_History_4', 'Product_Info_4', 'Ins_Age', 'Id', 'Employment_Info_1', 'Medical_History_1', 'Ht', 'Product_Info_2', 'Medical_History_2', 'Family_Hist_4', 'Employment_Info_6', 'Family_Hist_2', 'Insurance_History_5', 'InsuredInfo_3', 'Medical_Keyword_3', 'Medical_History_23', 'Employment_Info_2', 'Medical_Keyword_15'</a:t>
              </a:r>
            </a:p>
          </p:txBody>
        </p:sp>
      </p:grpSp>
      <p:sp>
        <p:nvSpPr>
          <p:cNvPr id="15" name="Freeform 15"/>
          <p:cNvSpPr/>
          <p:nvPr/>
        </p:nvSpPr>
        <p:spPr>
          <a:xfrm>
            <a:off x="9828315" y="469382"/>
            <a:ext cx="7430985" cy="9303268"/>
          </a:xfrm>
          <a:custGeom>
            <a:avLst/>
            <a:gdLst/>
            <a:ahLst/>
            <a:cxnLst/>
            <a:rect l="l" t="t" r="r" b="b"/>
            <a:pathLst>
              <a:path w="7430985" h="9303268">
                <a:moveTo>
                  <a:pt x="0" y="0"/>
                </a:moveTo>
                <a:lnTo>
                  <a:pt x="7430985" y="0"/>
                </a:lnTo>
                <a:lnTo>
                  <a:pt x="7430985" y="9303268"/>
                </a:lnTo>
                <a:lnTo>
                  <a:pt x="0" y="9303268"/>
                </a:lnTo>
                <a:lnTo>
                  <a:pt x="0" y="0"/>
                </a:lnTo>
                <a:close/>
              </a:path>
            </a:pathLst>
          </a:custGeom>
          <a:blipFill>
            <a:blip r:embed="rId4"/>
            <a:stretch>
              <a:fillRect/>
            </a:stretch>
          </a:blipFill>
        </p:spPr>
        <p:txBody>
          <a:bodyPr/>
          <a:lstStyle/>
          <a:p>
            <a:endParaRPr lang="en-US"/>
          </a:p>
        </p:txBody>
      </p:sp>
      <p:sp>
        <p:nvSpPr>
          <p:cNvPr id="16" name="Freeform 16"/>
          <p:cNvSpPr/>
          <p:nvPr/>
        </p:nvSpPr>
        <p:spPr>
          <a:xfrm>
            <a:off x="730764" y="1515274"/>
            <a:ext cx="3328035" cy="3377157"/>
          </a:xfrm>
          <a:custGeom>
            <a:avLst/>
            <a:gdLst/>
            <a:ahLst/>
            <a:cxnLst/>
            <a:rect l="l" t="t" r="r" b="b"/>
            <a:pathLst>
              <a:path w="3328035" h="3377157">
                <a:moveTo>
                  <a:pt x="0" y="0"/>
                </a:moveTo>
                <a:lnTo>
                  <a:pt x="3328034" y="0"/>
                </a:lnTo>
                <a:lnTo>
                  <a:pt x="3328034" y="3377157"/>
                </a:lnTo>
                <a:lnTo>
                  <a:pt x="0" y="33771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7" name="Freeform 17"/>
          <p:cNvSpPr/>
          <p:nvPr/>
        </p:nvSpPr>
        <p:spPr>
          <a:xfrm flipH="1" flipV="1">
            <a:off x="0" y="0"/>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TextBox 18"/>
          <p:cNvSpPr txBox="1"/>
          <p:nvPr/>
        </p:nvSpPr>
        <p:spPr>
          <a:xfrm>
            <a:off x="2394781" y="3423640"/>
            <a:ext cx="5364987" cy="723906"/>
          </a:xfrm>
          <a:prstGeom prst="rect">
            <a:avLst/>
          </a:prstGeom>
        </p:spPr>
        <p:txBody>
          <a:bodyPr lIns="0" tIns="0" rIns="0" bIns="0" rtlCol="0" anchor="t">
            <a:spAutoFit/>
          </a:bodyPr>
          <a:lstStyle/>
          <a:p>
            <a:pPr algn="ctr">
              <a:lnSpc>
                <a:spcPts val="5550"/>
              </a:lnSpc>
            </a:pPr>
            <a:r>
              <a:rPr lang="en-US" sz="5000" b="1" spc="-125">
                <a:solidFill>
                  <a:srgbClr val="0C1844"/>
                </a:solidFill>
                <a:latin typeface="Roboto Bold"/>
                <a:ea typeface="Roboto Bold"/>
                <a:cs typeface="Roboto Bold"/>
                <a:sym typeface="Roboto Bold"/>
              </a:rPr>
              <a:t>Biến đầu vào</a:t>
            </a:r>
          </a:p>
        </p:txBody>
      </p:sp>
      <p:grpSp>
        <p:nvGrpSpPr>
          <p:cNvPr id="25" name="Group 5">
            <a:extLst>
              <a:ext uri="{FF2B5EF4-FFF2-40B4-BE49-F238E27FC236}">
                <a16:creationId xmlns:a16="http://schemas.microsoft.com/office/drawing/2014/main" id="{D9135A87-B16F-3275-981A-78BC30F33304}"/>
              </a:ext>
            </a:extLst>
          </p:cNvPr>
          <p:cNvGrpSpPr/>
          <p:nvPr/>
        </p:nvGrpSpPr>
        <p:grpSpPr>
          <a:xfrm>
            <a:off x="17483139" y="9131271"/>
            <a:ext cx="423967" cy="427585"/>
            <a:chOff x="0" y="0"/>
            <a:chExt cx="205716" cy="207472"/>
          </a:xfrm>
        </p:grpSpPr>
        <p:sp>
          <p:nvSpPr>
            <p:cNvPr id="26" name="Freeform 6">
              <a:extLst>
                <a:ext uri="{FF2B5EF4-FFF2-40B4-BE49-F238E27FC236}">
                  <a16:creationId xmlns:a16="http://schemas.microsoft.com/office/drawing/2014/main" id="{AEC7F0E2-1BEE-93A9-493E-601C20050130}"/>
                </a:ext>
              </a:extLst>
            </p:cNvPr>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27" name="TextBox 7">
              <a:extLst>
                <a:ext uri="{FF2B5EF4-FFF2-40B4-BE49-F238E27FC236}">
                  <a16:creationId xmlns:a16="http://schemas.microsoft.com/office/drawing/2014/main" id="{29AE8546-2824-58AD-B3C2-97887463FB21}"/>
                </a:ext>
              </a:extLst>
            </p:cNvPr>
            <p:cNvSpPr txBox="1"/>
            <p:nvPr/>
          </p:nvSpPr>
          <p:spPr>
            <a:xfrm>
              <a:off x="0" y="-47625"/>
              <a:ext cx="205716" cy="255097"/>
            </a:xfrm>
            <a:prstGeom prst="rect">
              <a:avLst/>
            </a:prstGeom>
          </p:spPr>
          <p:txBody>
            <a:bodyPr lIns="50800" tIns="50800" rIns="50800" bIns="50800" rtlCol="0" anchor="ctr"/>
            <a:lstStyle/>
            <a:p>
              <a:pPr algn="ctr">
                <a:lnSpc>
                  <a:spcPts val="2100"/>
                </a:lnSpc>
              </a:pPr>
              <a:r>
                <a:rPr lang="en-US" sz="1500">
                  <a:solidFill>
                    <a:schemeClr val="bg1"/>
                  </a:solidFill>
                  <a:latin typeface="Roboto"/>
                  <a:ea typeface="Roboto"/>
                  <a:cs typeface="Roboto"/>
                  <a:sym typeface="Roboto"/>
                </a:rPr>
                <a:t>12</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30528" y="-2676586"/>
            <a:ext cx="2978646" cy="4134058"/>
            <a:chOff x="0" y="0"/>
            <a:chExt cx="896125" cy="1243731"/>
          </a:xfrm>
        </p:grpSpPr>
        <p:sp>
          <p:nvSpPr>
            <p:cNvPr id="3" name="Freeform 3"/>
            <p:cNvSpPr/>
            <p:nvPr/>
          </p:nvSpPr>
          <p:spPr>
            <a:xfrm>
              <a:off x="0" y="0"/>
              <a:ext cx="896125" cy="1243731"/>
            </a:xfrm>
            <a:custGeom>
              <a:avLst/>
              <a:gdLst/>
              <a:ahLst/>
              <a:cxnLst/>
              <a:rect l="l" t="t" r="r" b="b"/>
              <a:pathLst>
                <a:path w="896125" h="1243731">
                  <a:moveTo>
                    <a:pt x="0" y="0"/>
                  </a:moveTo>
                  <a:lnTo>
                    <a:pt x="896125" y="0"/>
                  </a:lnTo>
                  <a:lnTo>
                    <a:pt x="896125" y="1243731"/>
                  </a:lnTo>
                  <a:lnTo>
                    <a:pt x="0" y="1243731"/>
                  </a:lnTo>
                  <a:close/>
                </a:path>
              </a:pathLst>
            </a:custGeom>
            <a:solidFill>
              <a:srgbClr val="C80036"/>
            </a:solidFill>
          </p:spPr>
          <p:txBody>
            <a:bodyPr/>
            <a:lstStyle/>
            <a:p>
              <a:endParaRPr lang="en-US"/>
            </a:p>
          </p:txBody>
        </p:sp>
        <p:sp>
          <p:nvSpPr>
            <p:cNvPr id="4" name="TextBox 4"/>
            <p:cNvSpPr txBox="1"/>
            <p:nvPr/>
          </p:nvSpPr>
          <p:spPr>
            <a:xfrm>
              <a:off x="0" y="-38100"/>
              <a:ext cx="896125" cy="128183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228088" y="8847118"/>
            <a:ext cx="2978646" cy="4545240"/>
            <a:chOff x="0" y="0"/>
            <a:chExt cx="896125" cy="1367435"/>
          </a:xfrm>
        </p:grpSpPr>
        <p:sp>
          <p:nvSpPr>
            <p:cNvPr id="6" name="Freeform 6"/>
            <p:cNvSpPr/>
            <p:nvPr/>
          </p:nvSpPr>
          <p:spPr>
            <a:xfrm>
              <a:off x="0" y="0"/>
              <a:ext cx="896125" cy="1367435"/>
            </a:xfrm>
            <a:custGeom>
              <a:avLst/>
              <a:gdLst/>
              <a:ahLst/>
              <a:cxnLst/>
              <a:rect l="l" t="t" r="r" b="b"/>
              <a:pathLst>
                <a:path w="896125" h="1367435">
                  <a:moveTo>
                    <a:pt x="0" y="0"/>
                  </a:moveTo>
                  <a:lnTo>
                    <a:pt x="896125" y="0"/>
                  </a:lnTo>
                  <a:lnTo>
                    <a:pt x="896125" y="1367435"/>
                  </a:lnTo>
                  <a:lnTo>
                    <a:pt x="0" y="1367435"/>
                  </a:lnTo>
                  <a:close/>
                </a:path>
              </a:pathLst>
            </a:custGeom>
            <a:solidFill>
              <a:srgbClr val="C76C84"/>
            </a:solidFill>
          </p:spPr>
          <p:txBody>
            <a:bodyPr/>
            <a:lstStyle/>
            <a:p>
              <a:endParaRPr lang="en-US"/>
            </a:p>
          </p:txBody>
        </p:sp>
        <p:sp>
          <p:nvSpPr>
            <p:cNvPr id="7" name="TextBox 7"/>
            <p:cNvSpPr txBox="1"/>
            <p:nvPr/>
          </p:nvSpPr>
          <p:spPr>
            <a:xfrm>
              <a:off x="0" y="-38100"/>
              <a:ext cx="896125" cy="140553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349683" y="9345065"/>
            <a:ext cx="423967" cy="427585"/>
            <a:chOff x="0" y="0"/>
            <a:chExt cx="205716" cy="207472"/>
          </a:xfrm>
        </p:grpSpPr>
        <p:sp>
          <p:nvSpPr>
            <p:cNvPr id="9" name="Freeform 9"/>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10" name="TextBox 10"/>
            <p:cNvSpPr txBox="1"/>
            <p:nvPr/>
          </p:nvSpPr>
          <p:spPr>
            <a:xfrm>
              <a:off x="0" y="-47625"/>
              <a:ext cx="205716" cy="255097"/>
            </a:xfrm>
            <a:prstGeom prst="rect">
              <a:avLst/>
            </a:prstGeom>
          </p:spPr>
          <p:txBody>
            <a:bodyPr lIns="50800" tIns="50800" rIns="50800" bIns="50800" rtlCol="0" anchor="ctr"/>
            <a:lstStyle/>
            <a:p>
              <a:pPr algn="ctr">
                <a:lnSpc>
                  <a:spcPts val="2100"/>
                </a:lnSpc>
              </a:pPr>
              <a:r>
                <a:rPr lang="en-US" sz="1500">
                  <a:solidFill>
                    <a:srgbClr val="0C1844"/>
                  </a:solidFill>
                  <a:latin typeface="Roboto"/>
                  <a:ea typeface="Roboto"/>
                  <a:cs typeface="Roboto"/>
                  <a:sym typeface="Roboto"/>
                </a:rPr>
                <a:t>13</a:t>
              </a:r>
            </a:p>
          </p:txBody>
        </p:sp>
      </p:grpSp>
      <p:sp>
        <p:nvSpPr>
          <p:cNvPr id="11" name="Freeform 11"/>
          <p:cNvSpPr/>
          <p:nvPr/>
        </p:nvSpPr>
        <p:spPr>
          <a:xfrm>
            <a:off x="9144000" y="1957679"/>
            <a:ext cx="7084088" cy="7070621"/>
          </a:xfrm>
          <a:custGeom>
            <a:avLst/>
            <a:gdLst/>
            <a:ahLst/>
            <a:cxnLst/>
            <a:rect l="l" t="t" r="r" b="b"/>
            <a:pathLst>
              <a:path w="7084088" h="7070621">
                <a:moveTo>
                  <a:pt x="0" y="0"/>
                </a:moveTo>
                <a:lnTo>
                  <a:pt x="7084088" y="0"/>
                </a:lnTo>
                <a:lnTo>
                  <a:pt x="7084088" y="7070620"/>
                </a:lnTo>
                <a:lnTo>
                  <a:pt x="0" y="7070620"/>
                </a:lnTo>
                <a:lnTo>
                  <a:pt x="0" y="0"/>
                </a:lnTo>
                <a:close/>
              </a:path>
            </a:pathLst>
          </a:custGeom>
          <a:blipFill>
            <a:blip r:embed="rId2"/>
            <a:stretch>
              <a:fillRect/>
            </a:stretch>
          </a:blipFill>
        </p:spPr>
        <p:txBody>
          <a:bodyPr/>
          <a:lstStyle/>
          <a:p>
            <a:endParaRPr lang="en-US"/>
          </a:p>
        </p:txBody>
      </p:sp>
      <p:sp>
        <p:nvSpPr>
          <p:cNvPr id="12" name="TextBox 12"/>
          <p:cNvSpPr txBox="1"/>
          <p:nvPr/>
        </p:nvSpPr>
        <p:spPr>
          <a:xfrm>
            <a:off x="2283149" y="304956"/>
            <a:ext cx="7060045" cy="1295088"/>
          </a:xfrm>
          <a:prstGeom prst="rect">
            <a:avLst/>
          </a:prstGeom>
        </p:spPr>
        <p:txBody>
          <a:bodyPr lIns="0" tIns="0" rIns="0" bIns="0" rtlCol="0" anchor="t">
            <a:spAutoFit/>
          </a:bodyPr>
          <a:lstStyle/>
          <a:p>
            <a:pPr algn="l">
              <a:lnSpc>
                <a:spcPts val="10517"/>
              </a:lnSpc>
            </a:pPr>
            <a:r>
              <a:rPr lang="en-US" sz="7512" b="1" spc="-247">
                <a:solidFill>
                  <a:srgbClr val="0C1844"/>
                </a:solidFill>
                <a:latin typeface="Roboto Bold"/>
                <a:ea typeface="Roboto Bold"/>
                <a:cs typeface="Roboto Bold"/>
                <a:sym typeface="Roboto Bold"/>
              </a:rPr>
              <a:t>Ma trận nhầm lẫn</a:t>
            </a:r>
          </a:p>
        </p:txBody>
      </p:sp>
      <p:grpSp>
        <p:nvGrpSpPr>
          <p:cNvPr id="13" name="Group 13"/>
          <p:cNvGrpSpPr/>
          <p:nvPr/>
        </p:nvGrpSpPr>
        <p:grpSpPr>
          <a:xfrm>
            <a:off x="3285262" y="2764806"/>
            <a:ext cx="3620885" cy="767013"/>
            <a:chOff x="0" y="0"/>
            <a:chExt cx="953649" cy="202012"/>
          </a:xfrm>
        </p:grpSpPr>
        <p:sp>
          <p:nvSpPr>
            <p:cNvPr id="14" name="Freeform 14"/>
            <p:cNvSpPr/>
            <p:nvPr/>
          </p:nvSpPr>
          <p:spPr>
            <a:xfrm>
              <a:off x="0" y="0"/>
              <a:ext cx="953649" cy="202012"/>
            </a:xfrm>
            <a:custGeom>
              <a:avLst/>
              <a:gdLst/>
              <a:ahLst/>
              <a:cxnLst/>
              <a:rect l="l" t="t" r="r" b="b"/>
              <a:pathLst>
                <a:path w="953649" h="202012">
                  <a:moveTo>
                    <a:pt x="101006" y="0"/>
                  </a:moveTo>
                  <a:lnTo>
                    <a:pt x="852643" y="0"/>
                  </a:lnTo>
                  <a:cubicBezTo>
                    <a:pt x="879431" y="0"/>
                    <a:pt x="905123" y="10642"/>
                    <a:pt x="924065" y="29584"/>
                  </a:cubicBezTo>
                  <a:cubicBezTo>
                    <a:pt x="943007" y="48526"/>
                    <a:pt x="953649" y="74217"/>
                    <a:pt x="953649" y="101006"/>
                  </a:cubicBezTo>
                  <a:lnTo>
                    <a:pt x="953649" y="101006"/>
                  </a:lnTo>
                  <a:cubicBezTo>
                    <a:pt x="953649" y="127794"/>
                    <a:pt x="943007" y="153486"/>
                    <a:pt x="924065" y="172428"/>
                  </a:cubicBezTo>
                  <a:cubicBezTo>
                    <a:pt x="905123" y="191370"/>
                    <a:pt x="879431" y="202012"/>
                    <a:pt x="852643" y="202012"/>
                  </a:cubicBezTo>
                  <a:lnTo>
                    <a:pt x="101006" y="202012"/>
                  </a:lnTo>
                  <a:cubicBezTo>
                    <a:pt x="74217" y="202012"/>
                    <a:pt x="48526" y="191370"/>
                    <a:pt x="29584" y="172428"/>
                  </a:cubicBezTo>
                  <a:cubicBezTo>
                    <a:pt x="10642" y="153486"/>
                    <a:pt x="0" y="127794"/>
                    <a:pt x="0" y="101006"/>
                  </a:cubicBezTo>
                  <a:lnTo>
                    <a:pt x="0" y="101006"/>
                  </a:lnTo>
                  <a:cubicBezTo>
                    <a:pt x="0" y="74217"/>
                    <a:pt x="10642" y="48526"/>
                    <a:pt x="29584" y="29584"/>
                  </a:cubicBezTo>
                  <a:cubicBezTo>
                    <a:pt x="48526" y="10642"/>
                    <a:pt x="74217" y="0"/>
                    <a:pt x="101006" y="0"/>
                  </a:cubicBezTo>
                  <a:close/>
                </a:path>
              </a:pathLst>
            </a:custGeom>
            <a:solidFill>
              <a:srgbClr val="709EC9"/>
            </a:solidFill>
          </p:spPr>
          <p:txBody>
            <a:bodyPr/>
            <a:lstStyle/>
            <a:p>
              <a:endParaRPr lang="en-US"/>
            </a:p>
          </p:txBody>
        </p:sp>
        <p:sp>
          <p:nvSpPr>
            <p:cNvPr id="15" name="TextBox 15"/>
            <p:cNvSpPr txBox="1"/>
            <p:nvPr/>
          </p:nvSpPr>
          <p:spPr>
            <a:xfrm>
              <a:off x="0" y="-47625"/>
              <a:ext cx="953649" cy="249637"/>
            </a:xfrm>
            <a:prstGeom prst="rect">
              <a:avLst/>
            </a:prstGeom>
          </p:spPr>
          <p:txBody>
            <a:bodyPr lIns="50800" tIns="50800" rIns="50800" bIns="50800" rtlCol="0" anchor="ctr"/>
            <a:lstStyle/>
            <a:p>
              <a:pPr algn="ctr">
                <a:lnSpc>
                  <a:spcPts val="3499"/>
                </a:lnSpc>
              </a:pPr>
              <a:r>
                <a:rPr lang="en-US" sz="2499" b="1">
                  <a:solidFill>
                    <a:srgbClr val="0C1844"/>
                  </a:solidFill>
                  <a:latin typeface="Open Sans Bold"/>
                  <a:ea typeface="Open Sans Bold"/>
                  <a:cs typeface="Open Sans Bold"/>
                  <a:sym typeface="Open Sans Bold"/>
                </a:rPr>
                <a:t>Accuracy: 0.78</a:t>
              </a:r>
            </a:p>
          </p:txBody>
        </p:sp>
      </p:grpSp>
      <p:grpSp>
        <p:nvGrpSpPr>
          <p:cNvPr id="16" name="Group 16"/>
          <p:cNvGrpSpPr/>
          <p:nvPr/>
        </p:nvGrpSpPr>
        <p:grpSpPr>
          <a:xfrm>
            <a:off x="3285262" y="4227144"/>
            <a:ext cx="3620885" cy="767013"/>
            <a:chOff x="0" y="0"/>
            <a:chExt cx="953649" cy="202012"/>
          </a:xfrm>
        </p:grpSpPr>
        <p:sp>
          <p:nvSpPr>
            <p:cNvPr id="17" name="Freeform 17"/>
            <p:cNvSpPr/>
            <p:nvPr/>
          </p:nvSpPr>
          <p:spPr>
            <a:xfrm>
              <a:off x="0" y="0"/>
              <a:ext cx="953649" cy="202012"/>
            </a:xfrm>
            <a:custGeom>
              <a:avLst/>
              <a:gdLst/>
              <a:ahLst/>
              <a:cxnLst/>
              <a:rect l="l" t="t" r="r" b="b"/>
              <a:pathLst>
                <a:path w="953649" h="202012">
                  <a:moveTo>
                    <a:pt x="101006" y="0"/>
                  </a:moveTo>
                  <a:lnTo>
                    <a:pt x="852643" y="0"/>
                  </a:lnTo>
                  <a:cubicBezTo>
                    <a:pt x="879431" y="0"/>
                    <a:pt x="905123" y="10642"/>
                    <a:pt x="924065" y="29584"/>
                  </a:cubicBezTo>
                  <a:cubicBezTo>
                    <a:pt x="943007" y="48526"/>
                    <a:pt x="953649" y="74217"/>
                    <a:pt x="953649" y="101006"/>
                  </a:cubicBezTo>
                  <a:lnTo>
                    <a:pt x="953649" y="101006"/>
                  </a:lnTo>
                  <a:cubicBezTo>
                    <a:pt x="953649" y="127794"/>
                    <a:pt x="943007" y="153486"/>
                    <a:pt x="924065" y="172428"/>
                  </a:cubicBezTo>
                  <a:cubicBezTo>
                    <a:pt x="905123" y="191370"/>
                    <a:pt x="879431" y="202012"/>
                    <a:pt x="852643" y="202012"/>
                  </a:cubicBezTo>
                  <a:lnTo>
                    <a:pt x="101006" y="202012"/>
                  </a:lnTo>
                  <a:cubicBezTo>
                    <a:pt x="74217" y="202012"/>
                    <a:pt x="48526" y="191370"/>
                    <a:pt x="29584" y="172428"/>
                  </a:cubicBezTo>
                  <a:cubicBezTo>
                    <a:pt x="10642" y="153486"/>
                    <a:pt x="0" y="127794"/>
                    <a:pt x="0" y="101006"/>
                  </a:cubicBezTo>
                  <a:lnTo>
                    <a:pt x="0" y="101006"/>
                  </a:lnTo>
                  <a:cubicBezTo>
                    <a:pt x="0" y="74217"/>
                    <a:pt x="10642" y="48526"/>
                    <a:pt x="29584" y="29584"/>
                  </a:cubicBezTo>
                  <a:cubicBezTo>
                    <a:pt x="48526" y="10642"/>
                    <a:pt x="74217" y="0"/>
                    <a:pt x="101006" y="0"/>
                  </a:cubicBezTo>
                  <a:close/>
                </a:path>
              </a:pathLst>
            </a:custGeom>
            <a:solidFill>
              <a:srgbClr val="709EC9"/>
            </a:solidFill>
          </p:spPr>
          <p:txBody>
            <a:bodyPr/>
            <a:lstStyle/>
            <a:p>
              <a:endParaRPr lang="en-US"/>
            </a:p>
          </p:txBody>
        </p:sp>
        <p:sp>
          <p:nvSpPr>
            <p:cNvPr id="18" name="TextBox 18"/>
            <p:cNvSpPr txBox="1"/>
            <p:nvPr/>
          </p:nvSpPr>
          <p:spPr>
            <a:xfrm>
              <a:off x="0" y="-47625"/>
              <a:ext cx="953649" cy="249637"/>
            </a:xfrm>
            <a:prstGeom prst="rect">
              <a:avLst/>
            </a:prstGeom>
          </p:spPr>
          <p:txBody>
            <a:bodyPr lIns="50800" tIns="50800" rIns="50800" bIns="50800" rtlCol="0" anchor="ctr"/>
            <a:lstStyle/>
            <a:p>
              <a:pPr algn="ctr">
                <a:lnSpc>
                  <a:spcPts val="3499"/>
                </a:lnSpc>
              </a:pPr>
              <a:r>
                <a:rPr lang="en-US" sz="2499" b="1">
                  <a:solidFill>
                    <a:srgbClr val="0C1844"/>
                  </a:solidFill>
                  <a:latin typeface="Open Sans Bold"/>
                  <a:ea typeface="Open Sans Bold"/>
                  <a:cs typeface="Open Sans Bold"/>
                  <a:sym typeface="Open Sans Bold"/>
                </a:rPr>
                <a:t>Recall: 0.78</a:t>
              </a:r>
            </a:p>
          </p:txBody>
        </p:sp>
      </p:grpSp>
      <p:grpSp>
        <p:nvGrpSpPr>
          <p:cNvPr id="19" name="Group 19"/>
          <p:cNvGrpSpPr/>
          <p:nvPr/>
        </p:nvGrpSpPr>
        <p:grpSpPr>
          <a:xfrm>
            <a:off x="3285262" y="5756158"/>
            <a:ext cx="3620885" cy="767013"/>
            <a:chOff x="0" y="0"/>
            <a:chExt cx="953649" cy="202012"/>
          </a:xfrm>
        </p:grpSpPr>
        <p:sp>
          <p:nvSpPr>
            <p:cNvPr id="20" name="Freeform 20"/>
            <p:cNvSpPr/>
            <p:nvPr/>
          </p:nvSpPr>
          <p:spPr>
            <a:xfrm>
              <a:off x="0" y="0"/>
              <a:ext cx="953649" cy="202012"/>
            </a:xfrm>
            <a:custGeom>
              <a:avLst/>
              <a:gdLst/>
              <a:ahLst/>
              <a:cxnLst/>
              <a:rect l="l" t="t" r="r" b="b"/>
              <a:pathLst>
                <a:path w="953649" h="202012">
                  <a:moveTo>
                    <a:pt x="101006" y="0"/>
                  </a:moveTo>
                  <a:lnTo>
                    <a:pt x="852643" y="0"/>
                  </a:lnTo>
                  <a:cubicBezTo>
                    <a:pt x="879431" y="0"/>
                    <a:pt x="905123" y="10642"/>
                    <a:pt x="924065" y="29584"/>
                  </a:cubicBezTo>
                  <a:cubicBezTo>
                    <a:pt x="943007" y="48526"/>
                    <a:pt x="953649" y="74217"/>
                    <a:pt x="953649" y="101006"/>
                  </a:cubicBezTo>
                  <a:lnTo>
                    <a:pt x="953649" y="101006"/>
                  </a:lnTo>
                  <a:cubicBezTo>
                    <a:pt x="953649" y="127794"/>
                    <a:pt x="943007" y="153486"/>
                    <a:pt x="924065" y="172428"/>
                  </a:cubicBezTo>
                  <a:cubicBezTo>
                    <a:pt x="905123" y="191370"/>
                    <a:pt x="879431" y="202012"/>
                    <a:pt x="852643" y="202012"/>
                  </a:cubicBezTo>
                  <a:lnTo>
                    <a:pt x="101006" y="202012"/>
                  </a:lnTo>
                  <a:cubicBezTo>
                    <a:pt x="74217" y="202012"/>
                    <a:pt x="48526" y="191370"/>
                    <a:pt x="29584" y="172428"/>
                  </a:cubicBezTo>
                  <a:cubicBezTo>
                    <a:pt x="10642" y="153486"/>
                    <a:pt x="0" y="127794"/>
                    <a:pt x="0" y="101006"/>
                  </a:cubicBezTo>
                  <a:lnTo>
                    <a:pt x="0" y="101006"/>
                  </a:lnTo>
                  <a:cubicBezTo>
                    <a:pt x="0" y="74217"/>
                    <a:pt x="10642" y="48526"/>
                    <a:pt x="29584" y="29584"/>
                  </a:cubicBezTo>
                  <a:cubicBezTo>
                    <a:pt x="48526" y="10642"/>
                    <a:pt x="74217" y="0"/>
                    <a:pt x="101006" y="0"/>
                  </a:cubicBezTo>
                  <a:close/>
                </a:path>
              </a:pathLst>
            </a:custGeom>
            <a:solidFill>
              <a:srgbClr val="709EC9"/>
            </a:solidFill>
          </p:spPr>
          <p:txBody>
            <a:bodyPr/>
            <a:lstStyle/>
            <a:p>
              <a:endParaRPr lang="en-US"/>
            </a:p>
          </p:txBody>
        </p:sp>
        <p:sp>
          <p:nvSpPr>
            <p:cNvPr id="21" name="TextBox 21"/>
            <p:cNvSpPr txBox="1"/>
            <p:nvPr/>
          </p:nvSpPr>
          <p:spPr>
            <a:xfrm>
              <a:off x="0" y="-47625"/>
              <a:ext cx="953649" cy="249637"/>
            </a:xfrm>
            <a:prstGeom prst="rect">
              <a:avLst/>
            </a:prstGeom>
          </p:spPr>
          <p:txBody>
            <a:bodyPr lIns="50800" tIns="50800" rIns="50800" bIns="50800" rtlCol="0" anchor="ctr"/>
            <a:lstStyle/>
            <a:p>
              <a:pPr algn="ctr">
                <a:lnSpc>
                  <a:spcPts val="3499"/>
                </a:lnSpc>
              </a:pPr>
              <a:r>
                <a:rPr lang="en-US" sz="2499" b="1">
                  <a:solidFill>
                    <a:srgbClr val="0C1844"/>
                  </a:solidFill>
                  <a:latin typeface="Open Sans Bold"/>
                  <a:ea typeface="Open Sans Bold"/>
                  <a:cs typeface="Open Sans Bold"/>
                  <a:sym typeface="Open Sans Bold"/>
                </a:rPr>
                <a:t>Precision: 0.76</a:t>
              </a:r>
            </a:p>
          </p:txBody>
        </p:sp>
      </p:grpSp>
      <p:grpSp>
        <p:nvGrpSpPr>
          <p:cNvPr id="22" name="Group 22"/>
          <p:cNvGrpSpPr/>
          <p:nvPr/>
        </p:nvGrpSpPr>
        <p:grpSpPr>
          <a:xfrm>
            <a:off x="3285262" y="7215755"/>
            <a:ext cx="3620885" cy="767013"/>
            <a:chOff x="0" y="0"/>
            <a:chExt cx="953649" cy="202012"/>
          </a:xfrm>
        </p:grpSpPr>
        <p:sp>
          <p:nvSpPr>
            <p:cNvPr id="23" name="Freeform 23"/>
            <p:cNvSpPr/>
            <p:nvPr/>
          </p:nvSpPr>
          <p:spPr>
            <a:xfrm>
              <a:off x="0" y="0"/>
              <a:ext cx="953649" cy="202012"/>
            </a:xfrm>
            <a:custGeom>
              <a:avLst/>
              <a:gdLst/>
              <a:ahLst/>
              <a:cxnLst/>
              <a:rect l="l" t="t" r="r" b="b"/>
              <a:pathLst>
                <a:path w="953649" h="202012">
                  <a:moveTo>
                    <a:pt x="101006" y="0"/>
                  </a:moveTo>
                  <a:lnTo>
                    <a:pt x="852643" y="0"/>
                  </a:lnTo>
                  <a:cubicBezTo>
                    <a:pt x="879431" y="0"/>
                    <a:pt x="905123" y="10642"/>
                    <a:pt x="924065" y="29584"/>
                  </a:cubicBezTo>
                  <a:cubicBezTo>
                    <a:pt x="943007" y="48526"/>
                    <a:pt x="953649" y="74217"/>
                    <a:pt x="953649" y="101006"/>
                  </a:cubicBezTo>
                  <a:lnTo>
                    <a:pt x="953649" y="101006"/>
                  </a:lnTo>
                  <a:cubicBezTo>
                    <a:pt x="953649" y="127794"/>
                    <a:pt x="943007" y="153486"/>
                    <a:pt x="924065" y="172428"/>
                  </a:cubicBezTo>
                  <a:cubicBezTo>
                    <a:pt x="905123" y="191370"/>
                    <a:pt x="879431" y="202012"/>
                    <a:pt x="852643" y="202012"/>
                  </a:cubicBezTo>
                  <a:lnTo>
                    <a:pt x="101006" y="202012"/>
                  </a:lnTo>
                  <a:cubicBezTo>
                    <a:pt x="74217" y="202012"/>
                    <a:pt x="48526" y="191370"/>
                    <a:pt x="29584" y="172428"/>
                  </a:cubicBezTo>
                  <a:cubicBezTo>
                    <a:pt x="10642" y="153486"/>
                    <a:pt x="0" y="127794"/>
                    <a:pt x="0" y="101006"/>
                  </a:cubicBezTo>
                  <a:lnTo>
                    <a:pt x="0" y="101006"/>
                  </a:lnTo>
                  <a:cubicBezTo>
                    <a:pt x="0" y="74217"/>
                    <a:pt x="10642" y="48526"/>
                    <a:pt x="29584" y="29584"/>
                  </a:cubicBezTo>
                  <a:cubicBezTo>
                    <a:pt x="48526" y="10642"/>
                    <a:pt x="74217" y="0"/>
                    <a:pt x="101006" y="0"/>
                  </a:cubicBezTo>
                  <a:close/>
                </a:path>
              </a:pathLst>
            </a:custGeom>
            <a:solidFill>
              <a:srgbClr val="709EC9"/>
            </a:solidFill>
          </p:spPr>
          <p:txBody>
            <a:bodyPr/>
            <a:lstStyle/>
            <a:p>
              <a:endParaRPr lang="en-US"/>
            </a:p>
          </p:txBody>
        </p:sp>
        <p:sp>
          <p:nvSpPr>
            <p:cNvPr id="24" name="TextBox 24"/>
            <p:cNvSpPr txBox="1"/>
            <p:nvPr/>
          </p:nvSpPr>
          <p:spPr>
            <a:xfrm>
              <a:off x="0" y="-47625"/>
              <a:ext cx="953649" cy="249637"/>
            </a:xfrm>
            <a:prstGeom prst="rect">
              <a:avLst/>
            </a:prstGeom>
          </p:spPr>
          <p:txBody>
            <a:bodyPr lIns="50800" tIns="50800" rIns="50800" bIns="50800" rtlCol="0" anchor="ctr"/>
            <a:lstStyle/>
            <a:p>
              <a:pPr algn="ctr">
                <a:lnSpc>
                  <a:spcPts val="3499"/>
                </a:lnSpc>
              </a:pPr>
              <a:r>
                <a:rPr lang="en-US" sz="2499" b="1">
                  <a:solidFill>
                    <a:srgbClr val="0C1844"/>
                  </a:solidFill>
                  <a:latin typeface="Open Sans Bold"/>
                  <a:ea typeface="Open Sans Bold"/>
                  <a:cs typeface="Open Sans Bold"/>
                  <a:sym typeface="Open Sans Bold"/>
                </a:rPr>
                <a:t>F1-score: 0.77</a:t>
              </a:r>
            </a:p>
          </p:txBody>
        </p:sp>
      </p:grpSp>
      <p:grpSp>
        <p:nvGrpSpPr>
          <p:cNvPr id="25" name="Group 25"/>
          <p:cNvGrpSpPr/>
          <p:nvPr/>
        </p:nvGrpSpPr>
        <p:grpSpPr>
          <a:xfrm>
            <a:off x="-978128" y="-2524186"/>
            <a:ext cx="2978646" cy="4134058"/>
            <a:chOff x="0" y="0"/>
            <a:chExt cx="896125" cy="1243731"/>
          </a:xfrm>
        </p:grpSpPr>
        <p:sp>
          <p:nvSpPr>
            <p:cNvPr id="26" name="Freeform 26"/>
            <p:cNvSpPr/>
            <p:nvPr/>
          </p:nvSpPr>
          <p:spPr>
            <a:xfrm>
              <a:off x="0" y="0"/>
              <a:ext cx="896125" cy="1243731"/>
            </a:xfrm>
            <a:custGeom>
              <a:avLst/>
              <a:gdLst/>
              <a:ahLst/>
              <a:cxnLst/>
              <a:rect l="l" t="t" r="r" b="b"/>
              <a:pathLst>
                <a:path w="896125" h="1243731">
                  <a:moveTo>
                    <a:pt x="0" y="0"/>
                  </a:moveTo>
                  <a:lnTo>
                    <a:pt x="896125" y="0"/>
                  </a:lnTo>
                  <a:lnTo>
                    <a:pt x="896125" y="1243731"/>
                  </a:lnTo>
                  <a:lnTo>
                    <a:pt x="0" y="1243731"/>
                  </a:lnTo>
                  <a:close/>
                </a:path>
              </a:pathLst>
            </a:custGeom>
            <a:solidFill>
              <a:srgbClr val="C76C84"/>
            </a:solidFill>
          </p:spPr>
          <p:txBody>
            <a:bodyPr/>
            <a:lstStyle/>
            <a:p>
              <a:endParaRPr lang="en-US"/>
            </a:p>
          </p:txBody>
        </p:sp>
        <p:sp>
          <p:nvSpPr>
            <p:cNvPr id="27" name="TextBox 27"/>
            <p:cNvSpPr txBox="1"/>
            <p:nvPr/>
          </p:nvSpPr>
          <p:spPr>
            <a:xfrm>
              <a:off x="0" y="-38100"/>
              <a:ext cx="896125" cy="1281831"/>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5F1"/>
        </a:solidFill>
        <a:effectLst/>
      </p:bgPr>
    </p:bg>
    <p:spTree>
      <p:nvGrpSpPr>
        <p:cNvPr id="1" name=""/>
        <p:cNvGrpSpPr/>
        <p:nvPr/>
      </p:nvGrpSpPr>
      <p:grpSpPr>
        <a:xfrm>
          <a:off x="0" y="0"/>
          <a:ext cx="0" cy="0"/>
          <a:chOff x="0" y="0"/>
          <a:chExt cx="0" cy="0"/>
        </a:xfrm>
      </p:grpSpPr>
      <p:grpSp>
        <p:nvGrpSpPr>
          <p:cNvPr id="2" name="Group 2"/>
          <p:cNvGrpSpPr/>
          <p:nvPr/>
        </p:nvGrpSpPr>
        <p:grpSpPr>
          <a:xfrm>
            <a:off x="15759074" y="7548463"/>
            <a:ext cx="3000451" cy="2808130"/>
            <a:chOff x="0" y="0"/>
            <a:chExt cx="902685" cy="844825"/>
          </a:xfrm>
        </p:grpSpPr>
        <p:sp>
          <p:nvSpPr>
            <p:cNvPr id="3" name="Freeform 3"/>
            <p:cNvSpPr/>
            <p:nvPr/>
          </p:nvSpPr>
          <p:spPr>
            <a:xfrm>
              <a:off x="0" y="0"/>
              <a:ext cx="902685" cy="844825"/>
            </a:xfrm>
            <a:custGeom>
              <a:avLst/>
              <a:gdLst/>
              <a:ahLst/>
              <a:cxnLst/>
              <a:rect l="l" t="t" r="r" b="b"/>
              <a:pathLst>
                <a:path w="902685" h="844825">
                  <a:moveTo>
                    <a:pt x="0" y="0"/>
                  </a:moveTo>
                  <a:lnTo>
                    <a:pt x="902685" y="0"/>
                  </a:lnTo>
                  <a:lnTo>
                    <a:pt x="902685" y="844825"/>
                  </a:lnTo>
                  <a:lnTo>
                    <a:pt x="0" y="844825"/>
                  </a:lnTo>
                  <a:close/>
                </a:path>
              </a:pathLst>
            </a:custGeom>
            <a:solidFill>
              <a:srgbClr val="0C1844"/>
            </a:solidFill>
          </p:spPr>
          <p:txBody>
            <a:bodyPr/>
            <a:lstStyle/>
            <a:p>
              <a:endParaRPr lang="en-US"/>
            </a:p>
          </p:txBody>
        </p:sp>
        <p:sp>
          <p:nvSpPr>
            <p:cNvPr id="4" name="TextBox 4"/>
            <p:cNvSpPr txBox="1"/>
            <p:nvPr/>
          </p:nvSpPr>
          <p:spPr>
            <a:xfrm>
              <a:off x="0" y="-38100"/>
              <a:ext cx="902685" cy="88292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4245862" y="5343627"/>
            <a:ext cx="9258300" cy="17261177"/>
            <a:chOff x="0" y="0"/>
            <a:chExt cx="2438400" cy="4546154"/>
          </a:xfrm>
          <a:solidFill>
            <a:srgbClr val="FFF5E1"/>
          </a:solidFill>
        </p:grpSpPr>
        <p:sp>
          <p:nvSpPr>
            <p:cNvPr id="6" name="Freeform 6"/>
            <p:cNvSpPr/>
            <p:nvPr/>
          </p:nvSpPr>
          <p:spPr>
            <a:xfrm>
              <a:off x="0" y="0"/>
              <a:ext cx="2438400" cy="4546154"/>
            </a:xfrm>
            <a:custGeom>
              <a:avLst/>
              <a:gdLst/>
              <a:ahLst/>
              <a:cxnLst/>
              <a:rect l="l" t="t" r="r" b="b"/>
              <a:pathLst>
                <a:path w="2438400" h="4546154">
                  <a:moveTo>
                    <a:pt x="0" y="0"/>
                  </a:moveTo>
                  <a:lnTo>
                    <a:pt x="2438400" y="0"/>
                  </a:lnTo>
                  <a:lnTo>
                    <a:pt x="2438400" y="4546154"/>
                  </a:lnTo>
                  <a:lnTo>
                    <a:pt x="0" y="4546154"/>
                  </a:lnTo>
                  <a:close/>
                </a:path>
              </a:pathLst>
            </a:custGeom>
            <a:grpFill/>
          </p:spPr>
          <p:txBody>
            <a:bodyPr/>
            <a:lstStyle/>
            <a:p>
              <a:endParaRPr lang="en-US"/>
            </a:p>
          </p:txBody>
        </p:sp>
        <p:sp>
          <p:nvSpPr>
            <p:cNvPr id="7" name="TextBox 7"/>
            <p:cNvSpPr txBox="1"/>
            <p:nvPr/>
          </p:nvSpPr>
          <p:spPr>
            <a:xfrm>
              <a:off x="0" y="-38100"/>
              <a:ext cx="2438400" cy="4584254"/>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349683" y="9345065"/>
            <a:ext cx="423967" cy="427585"/>
            <a:chOff x="0" y="0"/>
            <a:chExt cx="205716" cy="207472"/>
          </a:xfrm>
        </p:grpSpPr>
        <p:sp>
          <p:nvSpPr>
            <p:cNvPr id="9" name="Freeform 9"/>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10" name="TextBox 10"/>
            <p:cNvSpPr txBox="1"/>
            <p:nvPr/>
          </p:nvSpPr>
          <p:spPr>
            <a:xfrm>
              <a:off x="0" y="-47625"/>
              <a:ext cx="205716" cy="255097"/>
            </a:xfrm>
            <a:prstGeom prst="rect">
              <a:avLst/>
            </a:prstGeom>
          </p:spPr>
          <p:txBody>
            <a:bodyPr lIns="50800" tIns="50800" rIns="50800" bIns="50800" rtlCol="0" anchor="ctr"/>
            <a:lstStyle/>
            <a:p>
              <a:pPr algn="ctr">
                <a:lnSpc>
                  <a:spcPts val="2100"/>
                </a:lnSpc>
              </a:pPr>
              <a:endParaRPr lang="en-US" sz="1500">
                <a:solidFill>
                  <a:srgbClr val="0C1844"/>
                </a:solidFill>
                <a:latin typeface="Roboto"/>
                <a:ea typeface="Roboto"/>
                <a:cs typeface="Roboto"/>
                <a:sym typeface="Roboto"/>
              </a:endParaRPr>
            </a:p>
          </p:txBody>
        </p:sp>
      </p:grpSp>
      <p:sp>
        <p:nvSpPr>
          <p:cNvPr id="11" name="Freeform 11"/>
          <p:cNvSpPr/>
          <p:nvPr/>
        </p:nvSpPr>
        <p:spPr>
          <a:xfrm>
            <a:off x="3231888" y="1372229"/>
            <a:ext cx="11454296" cy="6829624"/>
          </a:xfrm>
          <a:custGeom>
            <a:avLst/>
            <a:gdLst/>
            <a:ahLst/>
            <a:cxnLst/>
            <a:rect l="l" t="t" r="r" b="b"/>
            <a:pathLst>
              <a:path w="11454296" h="6829624">
                <a:moveTo>
                  <a:pt x="0" y="0"/>
                </a:moveTo>
                <a:lnTo>
                  <a:pt x="11454296" y="0"/>
                </a:lnTo>
                <a:lnTo>
                  <a:pt x="11454296" y="6829624"/>
                </a:lnTo>
                <a:lnTo>
                  <a:pt x="0" y="6829624"/>
                </a:lnTo>
                <a:lnTo>
                  <a:pt x="0" y="0"/>
                </a:lnTo>
                <a:close/>
              </a:path>
            </a:pathLst>
          </a:custGeom>
          <a:blipFill>
            <a:blip r:embed="rId2"/>
            <a:stretch>
              <a:fillRect/>
            </a:stretch>
          </a:blipFill>
        </p:spPr>
        <p:txBody>
          <a:bodyPr/>
          <a:lstStyle/>
          <a:p>
            <a:endParaRPr lang="en-US"/>
          </a:p>
        </p:txBody>
      </p:sp>
      <p:sp>
        <p:nvSpPr>
          <p:cNvPr id="12" name="TextBox 12"/>
          <p:cNvSpPr txBox="1"/>
          <p:nvPr/>
        </p:nvSpPr>
        <p:spPr>
          <a:xfrm>
            <a:off x="5613977" y="235257"/>
            <a:ext cx="7060045" cy="1136972"/>
          </a:xfrm>
          <a:prstGeom prst="rect">
            <a:avLst/>
          </a:prstGeom>
        </p:spPr>
        <p:txBody>
          <a:bodyPr lIns="0" tIns="0" rIns="0" bIns="0" rtlCol="0" anchor="t">
            <a:spAutoFit/>
          </a:bodyPr>
          <a:lstStyle/>
          <a:p>
            <a:pPr algn="ctr">
              <a:lnSpc>
                <a:spcPts val="9257"/>
              </a:lnSpc>
            </a:pPr>
            <a:r>
              <a:rPr lang="en-US" sz="6612" b="1" spc="-218">
                <a:solidFill>
                  <a:srgbClr val="0C1844"/>
                </a:solidFill>
                <a:latin typeface="Roboto Bold"/>
                <a:ea typeface="Roboto Bold"/>
                <a:cs typeface="Roboto Bold"/>
                <a:sym typeface="Roboto Bold"/>
              </a:rPr>
              <a:t>Kết quả mô hình</a:t>
            </a:r>
          </a:p>
        </p:txBody>
      </p:sp>
      <p:sp>
        <p:nvSpPr>
          <p:cNvPr id="13" name="TextBox 13"/>
          <p:cNvSpPr txBox="1"/>
          <p:nvPr/>
        </p:nvSpPr>
        <p:spPr>
          <a:xfrm>
            <a:off x="2707005" y="8537240"/>
            <a:ext cx="12873990" cy="415288"/>
          </a:xfrm>
          <a:prstGeom prst="rect">
            <a:avLst/>
          </a:prstGeom>
        </p:spPr>
        <p:txBody>
          <a:bodyPr lIns="0" tIns="0" rIns="0" bIns="0" rtlCol="0" anchor="t">
            <a:spAutoFit/>
          </a:bodyPr>
          <a:lstStyle/>
          <a:p>
            <a:pPr algn="ctr">
              <a:lnSpc>
                <a:spcPts val="3360"/>
              </a:lnSpc>
              <a:spcBef>
                <a:spcPct val="0"/>
              </a:spcBef>
            </a:pPr>
            <a:r>
              <a:rPr lang="en-US" sz="2400" b="1">
                <a:solidFill>
                  <a:srgbClr val="0C1844"/>
                </a:solidFill>
                <a:latin typeface="Roboto Bold"/>
                <a:ea typeface="Roboto Bold"/>
                <a:cs typeface="Roboto Bold"/>
                <a:sym typeface="Roboto Bold"/>
              </a:rPr>
              <a:t>ĐƯỜNG CONG ROC: DÙNG ĐỂ ĐÁNH GIÁ KHẢ NĂNG PHÂN BIỆT GIỮA HAI LỚP CỦA MÔ HÌNH</a:t>
            </a:r>
          </a:p>
        </p:txBody>
      </p:sp>
      <p:grpSp>
        <p:nvGrpSpPr>
          <p:cNvPr id="14" name="Group 5">
            <a:extLst>
              <a:ext uri="{FF2B5EF4-FFF2-40B4-BE49-F238E27FC236}">
                <a16:creationId xmlns:a16="http://schemas.microsoft.com/office/drawing/2014/main" id="{8CB02448-1976-CCE9-BF6A-7E74E014B39D}"/>
              </a:ext>
            </a:extLst>
          </p:cNvPr>
          <p:cNvGrpSpPr/>
          <p:nvPr/>
        </p:nvGrpSpPr>
        <p:grpSpPr>
          <a:xfrm>
            <a:off x="17349683" y="8854159"/>
            <a:ext cx="423967" cy="427585"/>
            <a:chOff x="0" y="0"/>
            <a:chExt cx="205716" cy="207472"/>
          </a:xfrm>
        </p:grpSpPr>
        <p:sp>
          <p:nvSpPr>
            <p:cNvPr id="15" name="Freeform 6">
              <a:extLst>
                <a:ext uri="{FF2B5EF4-FFF2-40B4-BE49-F238E27FC236}">
                  <a16:creationId xmlns:a16="http://schemas.microsoft.com/office/drawing/2014/main" id="{69E39366-81C6-9589-9D00-1AD2D7DA8915}"/>
                </a:ext>
              </a:extLst>
            </p:cNvPr>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solidFill>
                  <a:schemeClr val="bg1"/>
                </a:solidFill>
              </a:endParaRPr>
            </a:p>
          </p:txBody>
        </p:sp>
        <p:sp>
          <p:nvSpPr>
            <p:cNvPr id="16" name="TextBox 7">
              <a:extLst>
                <a:ext uri="{FF2B5EF4-FFF2-40B4-BE49-F238E27FC236}">
                  <a16:creationId xmlns:a16="http://schemas.microsoft.com/office/drawing/2014/main" id="{52EE72E4-3C4E-5E7F-635B-5E2FDD1FF20D}"/>
                </a:ext>
              </a:extLst>
            </p:cNvPr>
            <p:cNvSpPr txBox="1"/>
            <p:nvPr/>
          </p:nvSpPr>
          <p:spPr>
            <a:xfrm>
              <a:off x="0" y="-47625"/>
              <a:ext cx="205716" cy="255097"/>
            </a:xfrm>
            <a:prstGeom prst="rect">
              <a:avLst/>
            </a:prstGeom>
          </p:spPr>
          <p:txBody>
            <a:bodyPr lIns="50800" tIns="50800" rIns="50800" bIns="50800" rtlCol="0" anchor="ctr"/>
            <a:lstStyle/>
            <a:p>
              <a:pPr algn="ctr">
                <a:lnSpc>
                  <a:spcPts val="2100"/>
                </a:lnSpc>
              </a:pPr>
              <a:r>
                <a:rPr lang="en-US" sz="1500">
                  <a:solidFill>
                    <a:schemeClr val="bg1"/>
                  </a:solidFill>
                  <a:latin typeface="Roboto"/>
                  <a:ea typeface="Roboto"/>
                  <a:cs typeface="Roboto"/>
                  <a:sym typeface="Roboto"/>
                </a:rPr>
                <a:t>14</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252679" y="5336786"/>
            <a:ext cx="3147113" cy="5116681"/>
            <a:chOff x="0" y="0"/>
            <a:chExt cx="946808" cy="1539353"/>
          </a:xfrm>
        </p:grpSpPr>
        <p:sp>
          <p:nvSpPr>
            <p:cNvPr id="3" name="Freeform 3"/>
            <p:cNvSpPr/>
            <p:nvPr/>
          </p:nvSpPr>
          <p:spPr>
            <a:xfrm>
              <a:off x="0" y="0"/>
              <a:ext cx="946808" cy="1539353"/>
            </a:xfrm>
            <a:custGeom>
              <a:avLst/>
              <a:gdLst/>
              <a:ahLst/>
              <a:cxnLst/>
              <a:rect l="l" t="t" r="r" b="b"/>
              <a:pathLst>
                <a:path w="946808" h="1539353">
                  <a:moveTo>
                    <a:pt x="0" y="0"/>
                  </a:moveTo>
                  <a:lnTo>
                    <a:pt x="946808" y="0"/>
                  </a:lnTo>
                  <a:lnTo>
                    <a:pt x="946808" y="1539353"/>
                  </a:lnTo>
                  <a:lnTo>
                    <a:pt x="0" y="1539353"/>
                  </a:lnTo>
                  <a:close/>
                </a:path>
              </a:pathLst>
            </a:custGeom>
            <a:solidFill>
              <a:srgbClr val="0C1844"/>
            </a:solidFill>
          </p:spPr>
          <p:txBody>
            <a:bodyPr/>
            <a:lstStyle/>
            <a:p>
              <a:endParaRPr lang="en-US"/>
            </a:p>
          </p:txBody>
        </p:sp>
        <p:sp>
          <p:nvSpPr>
            <p:cNvPr id="4" name="TextBox 4"/>
            <p:cNvSpPr txBox="1"/>
            <p:nvPr/>
          </p:nvSpPr>
          <p:spPr>
            <a:xfrm>
              <a:off x="0" y="-38100"/>
              <a:ext cx="946808" cy="1577453"/>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349683" y="9345065"/>
            <a:ext cx="423967" cy="427585"/>
            <a:chOff x="0" y="0"/>
            <a:chExt cx="205716" cy="207472"/>
          </a:xfrm>
        </p:grpSpPr>
        <p:sp>
          <p:nvSpPr>
            <p:cNvPr id="6" name="Freeform 6"/>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7" name="TextBox 7"/>
            <p:cNvSpPr txBox="1"/>
            <p:nvPr/>
          </p:nvSpPr>
          <p:spPr>
            <a:xfrm>
              <a:off x="0" y="-47625"/>
              <a:ext cx="205716" cy="255097"/>
            </a:xfrm>
            <a:prstGeom prst="rect">
              <a:avLst/>
            </a:prstGeom>
          </p:spPr>
          <p:txBody>
            <a:bodyPr lIns="50800" tIns="50800" rIns="50800" bIns="50800" rtlCol="0" anchor="ctr"/>
            <a:lstStyle/>
            <a:p>
              <a:pPr algn="ctr">
                <a:lnSpc>
                  <a:spcPts val="2100"/>
                </a:lnSpc>
              </a:pPr>
              <a:r>
                <a:rPr lang="en-US" sz="1500">
                  <a:solidFill>
                    <a:srgbClr val="FFFFFF"/>
                  </a:solidFill>
                  <a:latin typeface="Roboto"/>
                  <a:ea typeface="Roboto"/>
                  <a:cs typeface="Roboto"/>
                  <a:sym typeface="Roboto"/>
                </a:rPr>
                <a:t>15</a:t>
              </a:r>
            </a:p>
          </p:txBody>
        </p:sp>
      </p:grpSp>
      <p:sp>
        <p:nvSpPr>
          <p:cNvPr id="8" name="TextBox 8"/>
          <p:cNvSpPr txBox="1"/>
          <p:nvPr/>
        </p:nvSpPr>
        <p:spPr>
          <a:xfrm>
            <a:off x="1068002" y="876300"/>
            <a:ext cx="7557989" cy="1351906"/>
          </a:xfrm>
          <a:prstGeom prst="rect">
            <a:avLst/>
          </a:prstGeom>
        </p:spPr>
        <p:txBody>
          <a:bodyPr lIns="0" tIns="0" rIns="0" bIns="0" rtlCol="0" anchor="t">
            <a:spAutoFit/>
          </a:bodyPr>
          <a:lstStyle/>
          <a:p>
            <a:pPr algn="l">
              <a:lnSpc>
                <a:spcPts val="11060"/>
              </a:lnSpc>
            </a:pPr>
            <a:r>
              <a:rPr lang="en-US" sz="7900" b="1" spc="-197">
                <a:solidFill>
                  <a:srgbClr val="C80036"/>
                </a:solidFill>
                <a:latin typeface="Roboto Bold"/>
                <a:ea typeface="Roboto Bold"/>
                <a:cs typeface="Roboto Bold"/>
                <a:sym typeface="Roboto Bold"/>
              </a:rPr>
              <a:t>Đánh giá kết quả</a:t>
            </a:r>
          </a:p>
        </p:txBody>
      </p:sp>
      <p:sp>
        <p:nvSpPr>
          <p:cNvPr id="9" name="TextBox 9"/>
          <p:cNvSpPr txBox="1"/>
          <p:nvPr/>
        </p:nvSpPr>
        <p:spPr>
          <a:xfrm>
            <a:off x="1068002" y="2152006"/>
            <a:ext cx="6367156" cy="500379"/>
          </a:xfrm>
          <a:prstGeom prst="rect">
            <a:avLst/>
          </a:prstGeom>
        </p:spPr>
        <p:txBody>
          <a:bodyPr lIns="0" tIns="0" rIns="0" bIns="0" rtlCol="0" anchor="t">
            <a:spAutoFit/>
          </a:bodyPr>
          <a:lstStyle/>
          <a:p>
            <a:pPr algn="just">
              <a:lnSpc>
                <a:spcPts val="3920"/>
              </a:lnSpc>
            </a:pPr>
            <a:r>
              <a:rPr lang="en-US" sz="2800">
                <a:solidFill>
                  <a:srgbClr val="0C1844"/>
                </a:solidFill>
                <a:latin typeface="Roboto"/>
                <a:ea typeface="Roboto"/>
                <a:cs typeface="Roboto"/>
                <a:sym typeface="Roboto"/>
              </a:rPr>
              <a:t>RANDOM FOREST</a:t>
            </a:r>
          </a:p>
        </p:txBody>
      </p:sp>
      <p:sp>
        <p:nvSpPr>
          <p:cNvPr id="10" name="AutoShape 10"/>
          <p:cNvSpPr/>
          <p:nvPr/>
        </p:nvSpPr>
        <p:spPr>
          <a:xfrm>
            <a:off x="8606940" y="3066618"/>
            <a:ext cx="0" cy="6492240"/>
          </a:xfrm>
          <a:prstGeom prst="line">
            <a:avLst/>
          </a:prstGeom>
          <a:ln w="38100" cap="flat">
            <a:solidFill>
              <a:srgbClr val="000000"/>
            </a:solidFill>
            <a:prstDash val="solid"/>
            <a:headEnd type="none" w="sm" len="sm"/>
            <a:tailEnd type="none" w="sm" len="sm"/>
          </a:ln>
        </p:spPr>
        <p:txBody>
          <a:bodyPr/>
          <a:lstStyle/>
          <a:p>
            <a:endParaRPr lang="en-US"/>
          </a:p>
        </p:txBody>
      </p:sp>
      <p:sp>
        <p:nvSpPr>
          <p:cNvPr id="11" name="AutoShape 11"/>
          <p:cNvSpPr/>
          <p:nvPr/>
        </p:nvSpPr>
        <p:spPr>
          <a:xfrm>
            <a:off x="2114700" y="3957695"/>
            <a:ext cx="12725353" cy="0"/>
          </a:xfrm>
          <a:prstGeom prst="line">
            <a:avLst/>
          </a:prstGeom>
          <a:ln w="38100" cap="flat">
            <a:solidFill>
              <a:srgbClr val="000000"/>
            </a:solidFill>
            <a:prstDash val="solid"/>
            <a:headEnd type="none" w="sm" len="sm"/>
            <a:tailEnd type="none" w="sm" len="sm"/>
          </a:ln>
        </p:spPr>
        <p:txBody>
          <a:bodyPr/>
          <a:lstStyle/>
          <a:p>
            <a:endParaRPr lang="en-US"/>
          </a:p>
        </p:txBody>
      </p:sp>
      <p:sp>
        <p:nvSpPr>
          <p:cNvPr id="12" name="TextBox 12"/>
          <p:cNvSpPr txBox="1"/>
          <p:nvPr/>
        </p:nvSpPr>
        <p:spPr>
          <a:xfrm>
            <a:off x="4457552" y="3260559"/>
            <a:ext cx="1523167" cy="495301"/>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Open Sans"/>
                <a:ea typeface="Open Sans"/>
                <a:cs typeface="Open Sans"/>
                <a:sym typeface="Open Sans"/>
              </a:rPr>
              <a:t>Ưu điểm</a:t>
            </a:r>
          </a:p>
        </p:txBody>
      </p:sp>
      <p:sp>
        <p:nvSpPr>
          <p:cNvPr id="13" name="TextBox 13"/>
          <p:cNvSpPr txBox="1"/>
          <p:nvPr/>
        </p:nvSpPr>
        <p:spPr>
          <a:xfrm>
            <a:off x="10787458" y="3260559"/>
            <a:ext cx="2667338" cy="495301"/>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Open Sans"/>
                <a:ea typeface="Open Sans"/>
                <a:cs typeface="Open Sans"/>
                <a:sym typeface="Open Sans"/>
              </a:rPr>
              <a:t>Nhược điểm</a:t>
            </a:r>
          </a:p>
        </p:txBody>
      </p:sp>
      <p:sp>
        <p:nvSpPr>
          <p:cNvPr id="14" name="TextBox 14"/>
          <p:cNvSpPr txBox="1"/>
          <p:nvPr/>
        </p:nvSpPr>
        <p:spPr>
          <a:xfrm>
            <a:off x="2486965" y="4081520"/>
            <a:ext cx="6119975" cy="4790440"/>
          </a:xfrm>
          <a:prstGeom prst="rect">
            <a:avLst/>
          </a:prstGeom>
        </p:spPr>
        <p:txBody>
          <a:bodyPr lIns="0" tIns="0" rIns="0" bIns="0" rtlCol="0" anchor="t">
            <a:spAutoFit/>
          </a:bodyPr>
          <a:lstStyle/>
          <a:p>
            <a:pPr algn="l">
              <a:lnSpc>
                <a:spcPts val="4759"/>
              </a:lnSpc>
            </a:pPr>
            <a:r>
              <a:rPr lang="en-US" sz="3399">
                <a:solidFill>
                  <a:srgbClr val="000000"/>
                </a:solidFill>
                <a:latin typeface="Roboto"/>
                <a:ea typeface="Roboto"/>
                <a:cs typeface="Roboto"/>
                <a:sym typeface="Roboto"/>
              </a:rPr>
              <a:t>- Mô hình đạt độ chính xác khá  tốt (0.78)</a:t>
            </a:r>
          </a:p>
          <a:p>
            <a:pPr algn="l">
              <a:lnSpc>
                <a:spcPts val="4759"/>
              </a:lnSpc>
            </a:pPr>
            <a:r>
              <a:rPr lang="en-US" sz="3399">
                <a:solidFill>
                  <a:srgbClr val="000000"/>
                </a:solidFill>
                <a:latin typeface="Roboto"/>
                <a:ea typeface="Roboto"/>
                <a:cs typeface="Roboto"/>
                <a:sym typeface="Roboto"/>
              </a:rPr>
              <a:t>_ Phân biệt tốt giữa khách hàng có rủi ro thấp và cao</a:t>
            </a:r>
          </a:p>
          <a:p>
            <a:pPr algn="l">
              <a:lnSpc>
                <a:spcPts val="4759"/>
              </a:lnSpc>
            </a:pPr>
            <a:r>
              <a:rPr lang="en-US" sz="3399">
                <a:solidFill>
                  <a:srgbClr val="000000"/>
                </a:solidFill>
                <a:latin typeface="Roboto"/>
                <a:ea typeface="Roboto"/>
                <a:cs typeface="Roboto"/>
                <a:sym typeface="Roboto"/>
              </a:rPr>
              <a:t>- Giúp doanh nghiệp tránh nhiều tổn thất tiềm năng</a:t>
            </a:r>
          </a:p>
          <a:p>
            <a:pPr algn="l">
              <a:lnSpc>
                <a:spcPts val="4759"/>
              </a:lnSpc>
            </a:pPr>
            <a:endParaRPr lang="en-US" sz="3399">
              <a:solidFill>
                <a:srgbClr val="000000"/>
              </a:solidFill>
              <a:latin typeface="Roboto"/>
              <a:ea typeface="Roboto"/>
              <a:cs typeface="Roboto"/>
              <a:sym typeface="Roboto"/>
            </a:endParaRPr>
          </a:p>
          <a:p>
            <a:pPr algn="l">
              <a:lnSpc>
                <a:spcPts val="4759"/>
              </a:lnSpc>
            </a:pPr>
            <a:endParaRPr lang="en-US" sz="3399">
              <a:solidFill>
                <a:srgbClr val="000000"/>
              </a:solidFill>
              <a:latin typeface="Roboto"/>
              <a:ea typeface="Roboto"/>
              <a:cs typeface="Roboto"/>
              <a:sym typeface="Roboto"/>
            </a:endParaRPr>
          </a:p>
        </p:txBody>
      </p:sp>
      <p:sp>
        <p:nvSpPr>
          <p:cNvPr id="15" name="TextBox 15"/>
          <p:cNvSpPr txBox="1"/>
          <p:nvPr/>
        </p:nvSpPr>
        <p:spPr>
          <a:xfrm>
            <a:off x="8828324" y="4081520"/>
            <a:ext cx="5652938" cy="6590665"/>
          </a:xfrm>
          <a:prstGeom prst="rect">
            <a:avLst/>
          </a:prstGeom>
        </p:spPr>
        <p:txBody>
          <a:bodyPr lIns="0" tIns="0" rIns="0" bIns="0" rtlCol="0" anchor="t">
            <a:spAutoFit/>
          </a:bodyPr>
          <a:lstStyle/>
          <a:p>
            <a:pPr algn="l">
              <a:lnSpc>
                <a:spcPts val="4759"/>
              </a:lnSpc>
            </a:pPr>
            <a:r>
              <a:rPr lang="en-US" sz="3399">
                <a:solidFill>
                  <a:srgbClr val="000000"/>
                </a:solidFill>
                <a:latin typeface="Roboto"/>
                <a:ea typeface="Roboto"/>
                <a:cs typeface="Roboto"/>
                <a:sym typeface="Roboto"/>
              </a:rPr>
              <a:t>-Khó giải thích</a:t>
            </a:r>
          </a:p>
          <a:p>
            <a:pPr algn="l">
              <a:lnSpc>
                <a:spcPts val="4759"/>
              </a:lnSpc>
            </a:pPr>
            <a:r>
              <a:rPr lang="en-US" sz="3399">
                <a:solidFill>
                  <a:srgbClr val="000000"/>
                </a:solidFill>
                <a:latin typeface="Roboto"/>
                <a:ea typeface="Roboto"/>
                <a:cs typeface="Roboto"/>
                <a:sym typeface="Roboto"/>
              </a:rPr>
              <a:t>- Các chỉ số đang quanh mức 0.78 ( ở mức khá tốt), áp dụng vào các tình huống thực tế khác thì các chỉ số đánh giá này có thể giảm, gây tổn thất về tài chính cũng như độ uy tín của doanh nghiệp.</a:t>
            </a:r>
          </a:p>
          <a:p>
            <a:pPr algn="l">
              <a:lnSpc>
                <a:spcPts val="4759"/>
              </a:lnSpc>
            </a:pPr>
            <a:endParaRPr lang="en-US" sz="3399">
              <a:solidFill>
                <a:srgbClr val="000000"/>
              </a:solidFill>
              <a:latin typeface="Roboto"/>
              <a:ea typeface="Roboto"/>
              <a:cs typeface="Roboto"/>
              <a:sym typeface="Roboto"/>
            </a:endParaRPr>
          </a:p>
          <a:p>
            <a:pPr algn="l">
              <a:lnSpc>
                <a:spcPts val="4759"/>
              </a:lnSpc>
            </a:pPr>
            <a:endParaRPr lang="en-US" sz="3399">
              <a:solidFill>
                <a:srgbClr val="000000"/>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730407" y="0"/>
            <a:ext cx="6270441" cy="10614076"/>
            <a:chOff x="0" y="0"/>
            <a:chExt cx="550491" cy="931826"/>
          </a:xfrm>
        </p:grpSpPr>
        <p:sp>
          <p:nvSpPr>
            <p:cNvPr id="3" name="Freeform 3"/>
            <p:cNvSpPr/>
            <p:nvPr/>
          </p:nvSpPr>
          <p:spPr>
            <a:xfrm flipH="1">
              <a:off x="0" y="0"/>
              <a:ext cx="550491" cy="931826"/>
            </a:xfrm>
            <a:custGeom>
              <a:avLst/>
              <a:gdLst/>
              <a:ahLst/>
              <a:cxnLst/>
              <a:rect l="l" t="t" r="r" b="b"/>
              <a:pathLst>
                <a:path w="550491" h="931826">
                  <a:moveTo>
                    <a:pt x="550491" y="0"/>
                  </a:moveTo>
                  <a:lnTo>
                    <a:pt x="0" y="0"/>
                  </a:lnTo>
                  <a:lnTo>
                    <a:pt x="0" y="931826"/>
                  </a:lnTo>
                  <a:lnTo>
                    <a:pt x="550491" y="931826"/>
                  </a:lnTo>
                  <a:close/>
                </a:path>
              </a:pathLst>
            </a:custGeom>
            <a:blipFill>
              <a:blip r:embed="rId2"/>
              <a:stretch>
                <a:fillRect l="-93608" r="-60299"/>
              </a:stretch>
            </a:blipFill>
          </p:spPr>
          <p:txBody>
            <a:bodyPr/>
            <a:lstStyle/>
            <a:p>
              <a:endParaRPr lang="en-US"/>
            </a:p>
          </p:txBody>
        </p:sp>
      </p:grpSp>
      <p:grpSp>
        <p:nvGrpSpPr>
          <p:cNvPr id="4" name="Group 4"/>
          <p:cNvGrpSpPr/>
          <p:nvPr/>
        </p:nvGrpSpPr>
        <p:grpSpPr>
          <a:xfrm>
            <a:off x="-152636" y="-152636"/>
            <a:ext cx="2421833" cy="10614076"/>
            <a:chOff x="0" y="0"/>
            <a:chExt cx="637849" cy="2795477"/>
          </a:xfrm>
        </p:grpSpPr>
        <p:sp>
          <p:nvSpPr>
            <p:cNvPr id="5" name="Freeform 5"/>
            <p:cNvSpPr/>
            <p:nvPr/>
          </p:nvSpPr>
          <p:spPr>
            <a:xfrm>
              <a:off x="0" y="0"/>
              <a:ext cx="637849" cy="2795477"/>
            </a:xfrm>
            <a:custGeom>
              <a:avLst/>
              <a:gdLst/>
              <a:ahLst/>
              <a:cxnLst/>
              <a:rect l="l" t="t" r="r" b="b"/>
              <a:pathLst>
                <a:path w="637849" h="2795477">
                  <a:moveTo>
                    <a:pt x="0" y="0"/>
                  </a:moveTo>
                  <a:lnTo>
                    <a:pt x="637849" y="0"/>
                  </a:lnTo>
                  <a:lnTo>
                    <a:pt x="637849" y="2795477"/>
                  </a:lnTo>
                  <a:lnTo>
                    <a:pt x="0" y="2795477"/>
                  </a:lnTo>
                  <a:close/>
                </a:path>
              </a:pathLst>
            </a:custGeom>
            <a:solidFill>
              <a:srgbClr val="FFF5E1"/>
            </a:solidFill>
          </p:spPr>
          <p:txBody>
            <a:bodyPr/>
            <a:lstStyle/>
            <a:p>
              <a:endParaRPr lang="en-US"/>
            </a:p>
          </p:txBody>
        </p:sp>
        <p:sp>
          <p:nvSpPr>
            <p:cNvPr id="6" name="TextBox 6"/>
            <p:cNvSpPr txBox="1"/>
            <p:nvPr/>
          </p:nvSpPr>
          <p:spPr>
            <a:xfrm>
              <a:off x="0" y="-57150"/>
              <a:ext cx="637849" cy="2852627"/>
            </a:xfrm>
            <a:prstGeom prst="rect">
              <a:avLst/>
            </a:prstGeom>
          </p:spPr>
          <p:txBody>
            <a:bodyPr lIns="50800" tIns="50800" rIns="50800" bIns="50800" rtlCol="0" anchor="ctr"/>
            <a:lstStyle/>
            <a:p>
              <a:pPr algn="ctr">
                <a:lnSpc>
                  <a:spcPts val="3360"/>
                </a:lnSpc>
              </a:pPr>
              <a:endParaRPr/>
            </a:p>
          </p:txBody>
        </p:sp>
      </p:grpSp>
      <p:grpSp>
        <p:nvGrpSpPr>
          <p:cNvPr id="7" name="Group 7"/>
          <p:cNvGrpSpPr/>
          <p:nvPr/>
        </p:nvGrpSpPr>
        <p:grpSpPr>
          <a:xfrm>
            <a:off x="1529573" y="2332530"/>
            <a:ext cx="1211491" cy="5621940"/>
            <a:chOff x="0" y="0"/>
            <a:chExt cx="319076" cy="1480676"/>
          </a:xfrm>
        </p:grpSpPr>
        <p:sp>
          <p:nvSpPr>
            <p:cNvPr id="8" name="Freeform 8"/>
            <p:cNvSpPr/>
            <p:nvPr/>
          </p:nvSpPr>
          <p:spPr>
            <a:xfrm>
              <a:off x="0" y="0"/>
              <a:ext cx="319076" cy="1480676"/>
            </a:xfrm>
            <a:custGeom>
              <a:avLst/>
              <a:gdLst/>
              <a:ahLst/>
              <a:cxnLst/>
              <a:rect l="l" t="t" r="r" b="b"/>
              <a:pathLst>
                <a:path w="319076" h="1480676">
                  <a:moveTo>
                    <a:pt x="0" y="0"/>
                  </a:moveTo>
                  <a:lnTo>
                    <a:pt x="319076" y="0"/>
                  </a:lnTo>
                  <a:lnTo>
                    <a:pt x="319076" y="1480676"/>
                  </a:lnTo>
                  <a:lnTo>
                    <a:pt x="0" y="1480676"/>
                  </a:lnTo>
                  <a:close/>
                </a:path>
              </a:pathLst>
            </a:custGeom>
            <a:solidFill>
              <a:srgbClr val="FFFFFF"/>
            </a:solidFill>
          </p:spPr>
          <p:txBody>
            <a:bodyPr/>
            <a:lstStyle/>
            <a:p>
              <a:endParaRPr lang="en-US"/>
            </a:p>
          </p:txBody>
        </p:sp>
        <p:sp>
          <p:nvSpPr>
            <p:cNvPr id="9" name="TextBox 9"/>
            <p:cNvSpPr txBox="1"/>
            <p:nvPr/>
          </p:nvSpPr>
          <p:spPr>
            <a:xfrm>
              <a:off x="0" y="-57150"/>
              <a:ext cx="319076" cy="1537826"/>
            </a:xfrm>
            <a:prstGeom prst="rect">
              <a:avLst/>
            </a:prstGeom>
          </p:spPr>
          <p:txBody>
            <a:bodyPr lIns="50800" tIns="50800" rIns="50800" bIns="50800" rtlCol="0" anchor="ctr"/>
            <a:lstStyle/>
            <a:p>
              <a:pPr algn="ctr">
                <a:lnSpc>
                  <a:spcPts val="3360"/>
                </a:lnSpc>
              </a:pPr>
              <a:endParaRPr/>
            </a:p>
          </p:txBody>
        </p:sp>
      </p:grpSp>
      <p:grpSp>
        <p:nvGrpSpPr>
          <p:cNvPr id="10" name="Group 10"/>
          <p:cNvGrpSpPr/>
          <p:nvPr/>
        </p:nvGrpSpPr>
        <p:grpSpPr>
          <a:xfrm>
            <a:off x="11623240" y="2332530"/>
            <a:ext cx="1211491" cy="5621940"/>
            <a:chOff x="0" y="0"/>
            <a:chExt cx="319076" cy="1480676"/>
          </a:xfrm>
        </p:grpSpPr>
        <p:sp>
          <p:nvSpPr>
            <p:cNvPr id="11" name="Freeform 11"/>
            <p:cNvSpPr/>
            <p:nvPr/>
          </p:nvSpPr>
          <p:spPr>
            <a:xfrm>
              <a:off x="0" y="0"/>
              <a:ext cx="319076" cy="1480676"/>
            </a:xfrm>
            <a:custGeom>
              <a:avLst/>
              <a:gdLst/>
              <a:ahLst/>
              <a:cxnLst/>
              <a:rect l="l" t="t" r="r" b="b"/>
              <a:pathLst>
                <a:path w="319076" h="1480676">
                  <a:moveTo>
                    <a:pt x="0" y="0"/>
                  </a:moveTo>
                  <a:lnTo>
                    <a:pt x="319076" y="0"/>
                  </a:lnTo>
                  <a:lnTo>
                    <a:pt x="319076" y="1480676"/>
                  </a:lnTo>
                  <a:lnTo>
                    <a:pt x="0" y="1480676"/>
                  </a:lnTo>
                  <a:close/>
                </a:path>
              </a:pathLst>
            </a:custGeom>
            <a:solidFill>
              <a:srgbClr val="FFFFFF"/>
            </a:solidFill>
          </p:spPr>
          <p:txBody>
            <a:bodyPr/>
            <a:lstStyle/>
            <a:p>
              <a:endParaRPr lang="en-US"/>
            </a:p>
          </p:txBody>
        </p:sp>
        <p:sp>
          <p:nvSpPr>
            <p:cNvPr id="12" name="TextBox 12"/>
            <p:cNvSpPr txBox="1"/>
            <p:nvPr/>
          </p:nvSpPr>
          <p:spPr>
            <a:xfrm>
              <a:off x="0" y="-57150"/>
              <a:ext cx="319076" cy="1537826"/>
            </a:xfrm>
            <a:prstGeom prst="rect">
              <a:avLst/>
            </a:prstGeom>
          </p:spPr>
          <p:txBody>
            <a:bodyPr lIns="50800" tIns="50800" rIns="50800" bIns="50800" rtlCol="0" anchor="ctr"/>
            <a:lstStyle/>
            <a:p>
              <a:pPr algn="ctr">
                <a:lnSpc>
                  <a:spcPts val="3360"/>
                </a:lnSpc>
              </a:pPr>
              <a:endParaRPr/>
            </a:p>
          </p:txBody>
        </p:sp>
      </p:grpSp>
      <p:grpSp>
        <p:nvGrpSpPr>
          <p:cNvPr id="13" name="Group 13"/>
          <p:cNvGrpSpPr/>
          <p:nvPr/>
        </p:nvGrpSpPr>
        <p:grpSpPr>
          <a:xfrm>
            <a:off x="17349683" y="9345065"/>
            <a:ext cx="423967" cy="427585"/>
            <a:chOff x="0" y="0"/>
            <a:chExt cx="205716" cy="207472"/>
          </a:xfrm>
        </p:grpSpPr>
        <p:sp>
          <p:nvSpPr>
            <p:cNvPr id="14" name="Freeform 14"/>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15" name="TextBox 15"/>
            <p:cNvSpPr txBox="1"/>
            <p:nvPr/>
          </p:nvSpPr>
          <p:spPr>
            <a:xfrm>
              <a:off x="0" y="-47625"/>
              <a:ext cx="205716" cy="255097"/>
            </a:xfrm>
            <a:prstGeom prst="rect">
              <a:avLst/>
            </a:prstGeom>
          </p:spPr>
          <p:txBody>
            <a:bodyPr lIns="50800" tIns="50800" rIns="50800" bIns="50800" rtlCol="0" anchor="ctr"/>
            <a:lstStyle/>
            <a:p>
              <a:pPr algn="ctr">
                <a:lnSpc>
                  <a:spcPts val="2100"/>
                </a:lnSpc>
              </a:pPr>
              <a:r>
                <a:rPr lang="en-US" sz="1500">
                  <a:solidFill>
                    <a:srgbClr val="0C1844"/>
                  </a:solidFill>
                  <a:latin typeface="Roboto"/>
                  <a:ea typeface="Roboto"/>
                  <a:cs typeface="Roboto"/>
                  <a:sym typeface="Roboto"/>
                </a:rPr>
                <a:t>16</a:t>
              </a:r>
            </a:p>
          </p:txBody>
        </p:sp>
      </p:grpSp>
      <p:graphicFrame>
        <p:nvGraphicFramePr>
          <p:cNvPr id="16" name="Table 16"/>
          <p:cNvGraphicFramePr>
            <a:graphicFrameLocks noGrp="1"/>
          </p:cNvGraphicFramePr>
          <p:nvPr>
            <p:extLst>
              <p:ext uri="{D42A27DB-BD31-4B8C-83A1-F6EECF244321}">
                <p14:modId xmlns:p14="http://schemas.microsoft.com/office/powerpoint/2010/main" val="3129477458"/>
              </p:ext>
            </p:extLst>
          </p:nvPr>
        </p:nvGraphicFramePr>
        <p:xfrm>
          <a:off x="2269197" y="5120028"/>
          <a:ext cx="5574091" cy="4138273"/>
        </p:xfrm>
        <a:graphic>
          <a:graphicData uri="http://schemas.openxmlformats.org/drawingml/2006/table">
            <a:tbl>
              <a:tblPr/>
              <a:tblGrid>
                <a:gridCol w="3663591">
                  <a:extLst>
                    <a:ext uri="{9D8B030D-6E8A-4147-A177-3AD203B41FA5}">
                      <a16:colId xmlns:a16="http://schemas.microsoft.com/office/drawing/2014/main" val="20000"/>
                    </a:ext>
                  </a:extLst>
                </a:gridCol>
                <a:gridCol w="1910500">
                  <a:extLst>
                    <a:ext uri="{9D8B030D-6E8A-4147-A177-3AD203B41FA5}">
                      <a16:colId xmlns:a16="http://schemas.microsoft.com/office/drawing/2014/main" val="20001"/>
                    </a:ext>
                  </a:extLst>
                </a:gridCol>
              </a:tblGrid>
              <a:tr h="826762">
                <a:tc>
                  <a:txBody>
                    <a:bodyPr/>
                    <a:lstStyle/>
                    <a:p>
                      <a:pPr algn="ctr">
                        <a:lnSpc>
                          <a:spcPts val="2919"/>
                        </a:lnSpc>
                        <a:defRPr/>
                      </a:pPr>
                      <a:r>
                        <a:rPr lang="en-US" sz="2085" b="1">
                          <a:solidFill>
                            <a:srgbClr val="0C1844"/>
                          </a:solidFill>
                          <a:latin typeface="Roboto Bold"/>
                          <a:ea typeface="Roboto Bold"/>
                          <a:cs typeface="Roboto Bold"/>
                          <a:sym typeface="Roboto Bold"/>
                        </a:rPr>
                        <a:t>Không có mô hình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19"/>
                        </a:lnSpc>
                        <a:defRPr/>
                      </a:pPr>
                      <a:r>
                        <a:rPr lang="en-US" sz="2090">
                          <a:latin typeface="Roboto Bold" panose="020B0604020202020204" charset="0"/>
                          <a:ea typeface="Roboto Bold" panose="020B0604020202020204" charset="0"/>
                        </a:rPr>
                        <a:t>Kết quả</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26762">
                <a:tc>
                  <a:txBody>
                    <a:bodyPr/>
                    <a:lstStyle/>
                    <a:p>
                      <a:pPr algn="ctr">
                        <a:lnSpc>
                          <a:spcPts val="2919"/>
                        </a:lnSpc>
                        <a:defRPr/>
                      </a:pPr>
                      <a:r>
                        <a:rPr lang="en-US" sz="2085">
                          <a:solidFill>
                            <a:srgbClr val="0C1844"/>
                          </a:solidFill>
                          <a:latin typeface="Roboto"/>
                          <a:ea typeface="Roboto"/>
                          <a:cs typeface="Roboto"/>
                          <a:sym typeface="Roboto"/>
                        </a:rPr>
                        <a:t>Tổng số khách hàng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19"/>
                        </a:lnSpc>
                        <a:defRPr/>
                      </a:pPr>
                      <a:r>
                        <a:rPr lang="en-US" sz="2085">
                          <a:solidFill>
                            <a:srgbClr val="0C1844"/>
                          </a:solidFill>
                          <a:latin typeface="Roboto"/>
                          <a:ea typeface="Roboto"/>
                          <a:cs typeface="Roboto"/>
                          <a:sym typeface="Roboto"/>
                        </a:rPr>
                        <a:t>17815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26762">
                <a:tc>
                  <a:txBody>
                    <a:bodyPr/>
                    <a:lstStyle/>
                    <a:p>
                      <a:pPr algn="ctr">
                        <a:lnSpc>
                          <a:spcPts val="2919"/>
                        </a:lnSpc>
                        <a:defRPr/>
                      </a:pPr>
                      <a:r>
                        <a:rPr lang="en-US" sz="2085">
                          <a:solidFill>
                            <a:srgbClr val="0C1844"/>
                          </a:solidFill>
                          <a:latin typeface="Roboto"/>
                          <a:ea typeface="Roboto"/>
                          <a:cs typeface="Roboto"/>
                          <a:sym typeface="Roboto"/>
                        </a:rPr>
                        <a:t>Khách hàng rủi ro cao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19"/>
                        </a:lnSpc>
                        <a:defRPr/>
                      </a:pPr>
                      <a:r>
                        <a:rPr lang="en-US" sz="2085">
                          <a:solidFill>
                            <a:srgbClr val="0C1844"/>
                          </a:solidFill>
                          <a:latin typeface="Roboto"/>
                          <a:ea typeface="Roboto"/>
                          <a:cs typeface="Roboto"/>
                          <a:sym typeface="Roboto"/>
                        </a:rPr>
                        <a:t>8204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31225">
                <a:tc>
                  <a:txBody>
                    <a:bodyPr/>
                    <a:lstStyle/>
                    <a:p>
                      <a:pPr algn="ctr">
                        <a:lnSpc>
                          <a:spcPts val="2919"/>
                        </a:lnSpc>
                        <a:defRPr/>
                      </a:pPr>
                      <a:r>
                        <a:rPr lang="en-US" sz="2085">
                          <a:solidFill>
                            <a:srgbClr val="0C1844"/>
                          </a:solidFill>
                          <a:latin typeface="Roboto"/>
                          <a:ea typeface="Roboto"/>
                          <a:cs typeface="Roboto"/>
                          <a:sym typeface="Roboto"/>
                        </a:rPr>
                        <a:t>Phát hiện thủ công sai 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19"/>
                        </a:lnSpc>
                        <a:defRPr/>
                      </a:pPr>
                      <a:r>
                        <a:rPr lang="en-US" sz="2085">
                          <a:solidFill>
                            <a:srgbClr val="0C1844"/>
                          </a:solidFill>
                          <a:latin typeface="Roboto"/>
                          <a:ea typeface="Roboto"/>
                          <a:cs typeface="Roboto"/>
                          <a:sym typeface="Roboto"/>
                        </a:rPr>
                        <a:t>4102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26762">
                <a:tc>
                  <a:txBody>
                    <a:bodyPr/>
                    <a:lstStyle/>
                    <a:p>
                      <a:pPr algn="ctr">
                        <a:lnSpc>
                          <a:spcPts val="2919"/>
                        </a:lnSpc>
                        <a:defRPr/>
                      </a:pPr>
                      <a:r>
                        <a:rPr lang="en-US" sz="2085">
                          <a:solidFill>
                            <a:srgbClr val="0C1844"/>
                          </a:solidFill>
                          <a:latin typeface="Roboto"/>
                          <a:ea typeface="Roboto"/>
                          <a:cs typeface="Roboto"/>
                          <a:sym typeface="Roboto"/>
                        </a:rPr>
                        <a:t>Tổng số phát hiện sai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19"/>
                        </a:lnSpc>
                        <a:defRPr/>
                      </a:pPr>
                      <a:r>
                        <a:rPr lang="en-US" sz="2085">
                          <a:solidFill>
                            <a:srgbClr val="FF0000"/>
                          </a:solidFill>
                          <a:latin typeface="Roboto"/>
                          <a:ea typeface="Roboto"/>
                          <a:cs typeface="Roboto"/>
                          <a:sym typeface="Roboto"/>
                        </a:rPr>
                        <a:t>4102</a:t>
                      </a:r>
                      <a:endParaRPr lang="en-US" sz="1100">
                        <a:solidFill>
                          <a:srgbClr val="FF0000"/>
                        </a:solidFill>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17" name="Table 17"/>
          <p:cNvGraphicFramePr>
            <a:graphicFrameLocks noGrp="1"/>
          </p:cNvGraphicFramePr>
          <p:nvPr>
            <p:extLst>
              <p:ext uri="{D42A27DB-BD31-4B8C-83A1-F6EECF244321}">
                <p14:modId xmlns:p14="http://schemas.microsoft.com/office/powerpoint/2010/main" val="2258868429"/>
              </p:ext>
            </p:extLst>
          </p:nvPr>
        </p:nvGraphicFramePr>
        <p:xfrm>
          <a:off x="9944100" y="3662197"/>
          <a:ext cx="7315200" cy="5596103"/>
        </p:xfrm>
        <a:graphic>
          <a:graphicData uri="http://schemas.openxmlformats.org/drawingml/2006/table">
            <a:tbl>
              <a:tblPr/>
              <a:tblGrid>
                <a:gridCol w="5763721">
                  <a:extLst>
                    <a:ext uri="{9D8B030D-6E8A-4147-A177-3AD203B41FA5}">
                      <a16:colId xmlns:a16="http://schemas.microsoft.com/office/drawing/2014/main" val="20000"/>
                    </a:ext>
                  </a:extLst>
                </a:gridCol>
                <a:gridCol w="1551479">
                  <a:extLst>
                    <a:ext uri="{9D8B030D-6E8A-4147-A177-3AD203B41FA5}">
                      <a16:colId xmlns:a16="http://schemas.microsoft.com/office/drawing/2014/main" val="20001"/>
                    </a:ext>
                  </a:extLst>
                </a:gridCol>
              </a:tblGrid>
              <a:tr h="946545">
                <a:tc>
                  <a:txBody>
                    <a:bodyPr/>
                    <a:lstStyle/>
                    <a:p>
                      <a:pPr algn="l">
                        <a:lnSpc>
                          <a:spcPts val="2919"/>
                        </a:lnSpc>
                        <a:defRPr/>
                      </a:pPr>
                      <a:r>
                        <a:rPr lang="en-US" sz="2085" b="1">
                          <a:solidFill>
                            <a:srgbClr val="0C1844"/>
                          </a:solidFill>
                          <a:latin typeface="Roboto Bold"/>
                          <a:ea typeface="Roboto Bold"/>
                          <a:cs typeface="Roboto Bold"/>
                          <a:sym typeface="Roboto Bold"/>
                        </a:rPr>
                        <a:t>Sau khi sử dụng mô hình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19"/>
                        </a:lnSpc>
                        <a:defRPr/>
                      </a:pPr>
                      <a:r>
                        <a:rPr lang="en-US" sz="2090">
                          <a:latin typeface="Roboto Bold" panose="020B0604020202020204" charset="0"/>
                          <a:ea typeface="Roboto Bold" panose="020B0604020202020204" charset="0"/>
                        </a:rPr>
                        <a:t>Kết quả</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45607">
                <a:tc>
                  <a:txBody>
                    <a:bodyPr/>
                    <a:lstStyle/>
                    <a:p>
                      <a:pPr algn="l">
                        <a:lnSpc>
                          <a:spcPts val="2919"/>
                        </a:lnSpc>
                        <a:defRPr/>
                      </a:pPr>
                      <a:r>
                        <a:rPr lang="en-US" sz="2085">
                          <a:solidFill>
                            <a:srgbClr val="0C1844"/>
                          </a:solidFill>
                          <a:latin typeface="Roboto"/>
                          <a:ea typeface="Roboto"/>
                          <a:cs typeface="Roboto"/>
                          <a:sym typeface="Roboto"/>
                        </a:rPr>
                        <a:t>Tổng số dự đoán khách hàng rủi ro cao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19"/>
                        </a:lnSpc>
                        <a:defRPr/>
                      </a:pPr>
                      <a:r>
                        <a:rPr lang="en-US" sz="2085">
                          <a:solidFill>
                            <a:srgbClr val="0C1844"/>
                          </a:solidFill>
                          <a:latin typeface="Roboto"/>
                          <a:ea typeface="Roboto"/>
                          <a:cs typeface="Roboto"/>
                          <a:sym typeface="Roboto"/>
                        </a:rPr>
                        <a:t>8513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24765">
                <a:tc>
                  <a:txBody>
                    <a:bodyPr/>
                    <a:lstStyle/>
                    <a:p>
                      <a:pPr algn="l">
                        <a:lnSpc>
                          <a:spcPts val="2919"/>
                        </a:lnSpc>
                        <a:defRPr/>
                      </a:pPr>
                      <a:r>
                        <a:rPr lang="en-US" sz="2085">
                          <a:solidFill>
                            <a:srgbClr val="0C1844"/>
                          </a:solidFill>
                          <a:latin typeface="Roboto"/>
                          <a:ea typeface="Roboto"/>
                          <a:cs typeface="Roboto"/>
                          <a:sym typeface="Roboto"/>
                        </a:rPr>
                        <a:t>Tổng số phát hiện đúng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19"/>
                        </a:lnSpc>
                        <a:defRPr/>
                      </a:pPr>
                      <a:r>
                        <a:rPr lang="en-US" sz="2085">
                          <a:solidFill>
                            <a:srgbClr val="0C1844"/>
                          </a:solidFill>
                          <a:latin typeface="Roboto"/>
                          <a:ea typeface="Roboto"/>
                          <a:cs typeface="Roboto"/>
                          <a:sym typeface="Roboto"/>
                        </a:rPr>
                        <a:t>6429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98350">
                <a:tc>
                  <a:txBody>
                    <a:bodyPr/>
                    <a:lstStyle/>
                    <a:p>
                      <a:pPr algn="l">
                        <a:lnSpc>
                          <a:spcPts val="2919"/>
                        </a:lnSpc>
                        <a:defRPr/>
                      </a:pPr>
                      <a:r>
                        <a:rPr lang="en-US" sz="2085">
                          <a:solidFill>
                            <a:srgbClr val="0C1844"/>
                          </a:solidFill>
                          <a:latin typeface="Roboto"/>
                          <a:ea typeface="Roboto"/>
                          <a:cs typeface="Roboto"/>
                          <a:sym typeface="Roboto"/>
                        </a:rPr>
                        <a:t>Phát hiện thủ công sai 15%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19"/>
                        </a:lnSpc>
                        <a:defRPr/>
                      </a:pPr>
                      <a:r>
                        <a:rPr lang="en-US" sz="2085">
                          <a:solidFill>
                            <a:srgbClr val="0C1844"/>
                          </a:solidFill>
                          <a:latin typeface="Roboto"/>
                          <a:ea typeface="Roboto"/>
                          <a:cs typeface="Roboto"/>
                          <a:sym typeface="Roboto"/>
                        </a:rPr>
                        <a:t>1276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90063">
                <a:tc>
                  <a:txBody>
                    <a:bodyPr/>
                    <a:lstStyle/>
                    <a:p>
                      <a:pPr algn="ctr">
                        <a:lnSpc>
                          <a:spcPts val="2919"/>
                        </a:lnSpc>
                        <a:defRPr/>
                      </a:pPr>
                      <a:r>
                        <a:rPr lang="en-US" sz="2085">
                          <a:solidFill>
                            <a:srgbClr val="0C1844"/>
                          </a:solidFill>
                          <a:latin typeface="Roboto"/>
                          <a:ea typeface="Roboto"/>
                          <a:cs typeface="Roboto"/>
                          <a:sym typeface="Roboto"/>
                        </a:rPr>
                        <a:t>Tổng số dự đoán sai khách hàng rủi ro cao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19"/>
                        </a:lnSpc>
                        <a:defRPr/>
                      </a:pPr>
                      <a:r>
                        <a:rPr lang="en-US" sz="2085">
                          <a:solidFill>
                            <a:srgbClr val="0C1844"/>
                          </a:solidFill>
                          <a:latin typeface="Roboto"/>
                          <a:ea typeface="Roboto"/>
                          <a:cs typeface="Roboto"/>
                          <a:sym typeface="Roboto"/>
                        </a:rPr>
                        <a:t>1775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90773">
                <a:tc>
                  <a:txBody>
                    <a:bodyPr/>
                    <a:lstStyle/>
                    <a:p>
                      <a:pPr algn="ctr">
                        <a:lnSpc>
                          <a:spcPts val="2919"/>
                        </a:lnSpc>
                        <a:defRPr/>
                      </a:pPr>
                      <a:r>
                        <a:rPr lang="en-US" sz="2085">
                          <a:solidFill>
                            <a:srgbClr val="0C1844"/>
                          </a:solidFill>
                          <a:latin typeface="Roboto"/>
                          <a:ea typeface="Roboto"/>
                          <a:cs typeface="Roboto"/>
                          <a:sym typeface="Roboto"/>
                        </a:rPr>
                        <a:t>Tổng số phát hiện sai</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19"/>
                        </a:lnSpc>
                        <a:defRPr/>
                      </a:pPr>
                      <a:r>
                        <a:rPr lang="en-US" sz="2085">
                          <a:solidFill>
                            <a:srgbClr val="FF0000"/>
                          </a:solidFill>
                          <a:latin typeface="Roboto"/>
                          <a:ea typeface="Roboto"/>
                          <a:cs typeface="Roboto"/>
                          <a:sym typeface="Roboto"/>
                        </a:rPr>
                        <a:t>1775</a:t>
                      </a:r>
                      <a:endParaRPr lang="en-US" sz="1100">
                        <a:solidFill>
                          <a:srgbClr val="FF0000"/>
                        </a:solidFill>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8" name="TextBox 18"/>
          <p:cNvSpPr txBox="1"/>
          <p:nvPr/>
        </p:nvSpPr>
        <p:spPr>
          <a:xfrm>
            <a:off x="1058281" y="1095375"/>
            <a:ext cx="8330013" cy="1128526"/>
          </a:xfrm>
          <a:prstGeom prst="rect">
            <a:avLst/>
          </a:prstGeom>
        </p:spPr>
        <p:txBody>
          <a:bodyPr lIns="0" tIns="0" rIns="0" bIns="0" rtlCol="0" anchor="t">
            <a:spAutoFit/>
          </a:bodyPr>
          <a:lstStyle/>
          <a:p>
            <a:pPr algn="l">
              <a:lnSpc>
                <a:spcPts val="8769"/>
              </a:lnSpc>
            </a:pPr>
            <a:r>
              <a:rPr lang="en-US" sz="7900" b="1" spc="-197">
                <a:solidFill>
                  <a:srgbClr val="0C1844"/>
                </a:solidFill>
                <a:latin typeface="Roboto Bold"/>
                <a:ea typeface="Roboto Bold"/>
                <a:cs typeface="Roboto Bold"/>
                <a:sym typeface="Roboto Bold"/>
              </a:rPr>
              <a:t>Ứng dụng thực tế</a:t>
            </a:r>
          </a:p>
        </p:txBody>
      </p:sp>
      <p:sp>
        <p:nvSpPr>
          <p:cNvPr id="19" name="TextBox 19"/>
          <p:cNvSpPr txBox="1"/>
          <p:nvPr/>
        </p:nvSpPr>
        <p:spPr>
          <a:xfrm>
            <a:off x="1028700" y="2595399"/>
            <a:ext cx="10490002" cy="1066799"/>
          </a:xfrm>
          <a:prstGeom prst="rect">
            <a:avLst/>
          </a:prstGeom>
        </p:spPr>
        <p:txBody>
          <a:bodyPr lIns="0" tIns="0" rIns="0" bIns="0" rtlCol="0" anchor="t">
            <a:spAutoFit/>
          </a:bodyPr>
          <a:lstStyle/>
          <a:p>
            <a:pPr algn="l">
              <a:lnSpc>
                <a:spcPts val="4200"/>
              </a:lnSpc>
            </a:pPr>
            <a:r>
              <a:rPr lang="en-US" sz="3000" b="1">
                <a:solidFill>
                  <a:srgbClr val="C80036"/>
                </a:solidFill>
                <a:latin typeface="Roboto Bold"/>
                <a:ea typeface="Roboto Bold"/>
                <a:cs typeface="Roboto Bold"/>
                <a:sym typeface="Roboto Bold"/>
              </a:rPr>
              <a:t>Tiết kiệm khoảng 25% chi phí liên quan đến khách hàng rủi ro</a:t>
            </a:r>
          </a:p>
          <a:p>
            <a:pPr algn="l">
              <a:lnSpc>
                <a:spcPts val="4200"/>
              </a:lnSpc>
            </a:pPr>
            <a:r>
              <a:rPr lang="en-US" sz="3000" b="1">
                <a:solidFill>
                  <a:srgbClr val="C80036"/>
                </a:solidFill>
                <a:latin typeface="Roboto Bold"/>
                <a:ea typeface="Roboto Bold"/>
                <a:cs typeface="Roboto Bold"/>
                <a:sym typeface="Roboto Bold"/>
              </a:rPr>
              <a:t>Rút ngắn 78% thời gian đánh giá hồ sơ</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4350" y="514350"/>
            <a:ext cx="17259300" cy="9258300"/>
            <a:chOff x="0" y="0"/>
            <a:chExt cx="5905866" cy="3168047"/>
          </a:xfrm>
        </p:grpSpPr>
        <p:sp>
          <p:nvSpPr>
            <p:cNvPr id="3" name="Freeform 3"/>
            <p:cNvSpPr/>
            <p:nvPr/>
          </p:nvSpPr>
          <p:spPr>
            <a:xfrm>
              <a:off x="0" y="0"/>
              <a:ext cx="5905866" cy="3168047"/>
            </a:xfrm>
            <a:custGeom>
              <a:avLst/>
              <a:gdLst/>
              <a:ahLst/>
              <a:cxnLst/>
              <a:rect l="l" t="t" r="r" b="b"/>
              <a:pathLst>
                <a:path w="5905866" h="3168047">
                  <a:moveTo>
                    <a:pt x="0" y="0"/>
                  </a:moveTo>
                  <a:lnTo>
                    <a:pt x="5905866" y="0"/>
                  </a:lnTo>
                  <a:lnTo>
                    <a:pt x="5905866" y="3168047"/>
                  </a:lnTo>
                  <a:lnTo>
                    <a:pt x="0" y="3168047"/>
                  </a:lnTo>
                  <a:close/>
                </a:path>
              </a:pathLst>
            </a:custGeom>
            <a:solidFill>
              <a:srgbClr val="FFF5E1"/>
            </a:solidFill>
          </p:spPr>
          <p:txBody>
            <a:bodyPr/>
            <a:lstStyle/>
            <a:p>
              <a:endParaRPr lang="en-US"/>
            </a:p>
          </p:txBody>
        </p:sp>
        <p:sp>
          <p:nvSpPr>
            <p:cNvPr id="4" name="TextBox 4"/>
            <p:cNvSpPr txBox="1"/>
            <p:nvPr/>
          </p:nvSpPr>
          <p:spPr>
            <a:xfrm>
              <a:off x="0" y="-38100"/>
              <a:ext cx="5905866" cy="320614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273627" y="2232395"/>
            <a:ext cx="14288040" cy="3718903"/>
          </a:xfrm>
          <a:prstGeom prst="rect">
            <a:avLst/>
          </a:prstGeom>
        </p:spPr>
        <p:txBody>
          <a:bodyPr lIns="0" tIns="0" rIns="0" bIns="0" rtlCol="0" anchor="t">
            <a:spAutoFit/>
          </a:bodyPr>
          <a:lstStyle/>
          <a:p>
            <a:pPr algn="ctr">
              <a:lnSpc>
                <a:spcPts val="14996"/>
              </a:lnSpc>
            </a:pPr>
            <a:r>
              <a:rPr lang="en-US" sz="10711" b="1" spc="-353">
                <a:solidFill>
                  <a:srgbClr val="0C1844"/>
                </a:solidFill>
                <a:latin typeface="Roboto Bold"/>
                <a:ea typeface="Roboto Bold"/>
                <a:cs typeface="Roboto Bold"/>
                <a:sym typeface="Roboto Bold"/>
              </a:rPr>
              <a:t>Cảm ơn cô </a:t>
            </a:r>
          </a:p>
          <a:p>
            <a:pPr algn="ctr">
              <a:lnSpc>
                <a:spcPts val="14996"/>
              </a:lnSpc>
            </a:pPr>
            <a:r>
              <a:rPr lang="en-US" sz="10711" b="1" spc="-353">
                <a:solidFill>
                  <a:srgbClr val="0C1844"/>
                </a:solidFill>
                <a:latin typeface="Roboto Bold"/>
                <a:ea typeface="Roboto Bold"/>
                <a:cs typeface="Roboto Bold"/>
                <a:sym typeface="Roboto Bold"/>
              </a:rPr>
              <a:t>và các bạn đã lắng nghe</a:t>
            </a:r>
          </a:p>
        </p:txBody>
      </p:sp>
      <p:sp>
        <p:nvSpPr>
          <p:cNvPr id="6" name="TextBox 6"/>
          <p:cNvSpPr txBox="1"/>
          <p:nvPr/>
        </p:nvSpPr>
        <p:spPr>
          <a:xfrm>
            <a:off x="5473668" y="6435655"/>
            <a:ext cx="7887958" cy="533399"/>
          </a:xfrm>
          <a:prstGeom prst="rect">
            <a:avLst/>
          </a:prstGeom>
        </p:spPr>
        <p:txBody>
          <a:bodyPr lIns="0" tIns="0" rIns="0" bIns="0" rtlCol="0" anchor="t">
            <a:spAutoFit/>
          </a:bodyPr>
          <a:lstStyle/>
          <a:p>
            <a:pPr algn="ctr">
              <a:lnSpc>
                <a:spcPts val="4200"/>
              </a:lnSpc>
            </a:pPr>
            <a:r>
              <a:rPr lang="en-US" sz="3000">
                <a:solidFill>
                  <a:srgbClr val="CD1F3C"/>
                </a:solidFill>
                <a:latin typeface="Roboto"/>
                <a:ea typeface="Roboto"/>
                <a:cs typeface="Roboto"/>
                <a:sym typeface="Roboto"/>
              </a:rPr>
              <a:t>NHÓM 9036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882974" cy="2475874"/>
          </a:xfrm>
        </p:grpSpPr>
        <p:sp>
          <p:nvSpPr>
            <p:cNvPr id="3" name="Freeform 3"/>
            <p:cNvSpPr/>
            <p:nvPr/>
          </p:nvSpPr>
          <p:spPr>
            <a:xfrm>
              <a:off x="0" y="0"/>
              <a:ext cx="4882974" cy="2475874"/>
            </a:xfrm>
            <a:custGeom>
              <a:avLst/>
              <a:gdLst/>
              <a:ahLst/>
              <a:cxnLst/>
              <a:rect l="l" t="t" r="r" b="b"/>
              <a:pathLst>
                <a:path w="4882974" h="2475874">
                  <a:moveTo>
                    <a:pt x="0" y="0"/>
                  </a:moveTo>
                  <a:lnTo>
                    <a:pt x="4882974" y="0"/>
                  </a:lnTo>
                  <a:lnTo>
                    <a:pt x="4882974" y="2475874"/>
                  </a:lnTo>
                  <a:lnTo>
                    <a:pt x="0" y="2475874"/>
                  </a:lnTo>
                  <a:close/>
                </a:path>
              </a:pathLst>
            </a:custGeom>
            <a:solidFill>
              <a:srgbClr val="FFF5E1"/>
            </a:solidFill>
          </p:spPr>
          <p:txBody>
            <a:bodyPr/>
            <a:lstStyle/>
            <a:p>
              <a:endParaRPr lang="en-US"/>
            </a:p>
          </p:txBody>
        </p:sp>
        <p:sp>
          <p:nvSpPr>
            <p:cNvPr id="4" name="TextBox 4"/>
            <p:cNvSpPr txBox="1"/>
            <p:nvPr/>
          </p:nvSpPr>
          <p:spPr>
            <a:xfrm>
              <a:off x="0" y="-76200"/>
              <a:ext cx="4882974" cy="2552074"/>
            </a:xfrm>
            <a:prstGeom prst="rect">
              <a:avLst/>
            </a:prstGeom>
          </p:spPr>
          <p:txBody>
            <a:bodyPr lIns="50800" tIns="50800" rIns="50800" bIns="50800" rtlCol="0" anchor="ctr"/>
            <a:lstStyle/>
            <a:p>
              <a:pPr algn="ctr">
                <a:lnSpc>
                  <a:spcPts val="5599"/>
                </a:lnSpc>
                <a:spcBef>
                  <a:spcPct val="0"/>
                </a:spcBef>
              </a:pPr>
              <a:endParaRPr/>
            </a:p>
          </p:txBody>
        </p:sp>
      </p:grpSp>
      <p:sp>
        <p:nvSpPr>
          <p:cNvPr id="5" name="AutoShape 5"/>
          <p:cNvSpPr/>
          <p:nvPr/>
        </p:nvSpPr>
        <p:spPr>
          <a:xfrm flipH="1" flipV="1">
            <a:off x="15484472" y="7756147"/>
            <a:ext cx="1774828" cy="0"/>
          </a:xfrm>
          <a:prstGeom prst="line">
            <a:avLst/>
          </a:prstGeom>
          <a:ln w="38100" cap="rnd">
            <a:solidFill>
              <a:srgbClr val="000000"/>
            </a:solidFill>
            <a:prstDash val="solid"/>
            <a:headEnd type="none" w="sm" len="sm"/>
            <a:tailEnd type="none" w="sm" len="sm"/>
          </a:ln>
        </p:spPr>
        <p:txBody>
          <a:bodyPr/>
          <a:lstStyle/>
          <a:p>
            <a:endParaRPr lang="en-US"/>
          </a:p>
        </p:txBody>
      </p:sp>
      <p:sp>
        <p:nvSpPr>
          <p:cNvPr id="6" name="AutoShape 6"/>
          <p:cNvSpPr/>
          <p:nvPr/>
        </p:nvSpPr>
        <p:spPr>
          <a:xfrm flipH="1" flipV="1">
            <a:off x="1028700" y="7737097"/>
            <a:ext cx="6112128" cy="19050"/>
          </a:xfrm>
          <a:prstGeom prst="line">
            <a:avLst/>
          </a:prstGeom>
          <a:ln w="38100" cap="rnd">
            <a:solidFill>
              <a:srgbClr val="000000"/>
            </a:solidFill>
            <a:prstDash val="solid"/>
            <a:headEnd type="none" w="sm" len="sm"/>
            <a:tailEnd type="none" w="sm" len="sm"/>
          </a:ln>
        </p:spPr>
        <p:txBody>
          <a:bodyPr/>
          <a:lstStyle/>
          <a:p>
            <a:endParaRPr lang="en-US"/>
          </a:p>
        </p:txBody>
      </p:sp>
      <p:sp>
        <p:nvSpPr>
          <p:cNvPr id="7" name="TextBox 7"/>
          <p:cNvSpPr txBox="1"/>
          <p:nvPr/>
        </p:nvSpPr>
        <p:spPr>
          <a:xfrm>
            <a:off x="3871743" y="2788739"/>
            <a:ext cx="3485498" cy="712913"/>
          </a:xfrm>
          <a:prstGeom prst="rect">
            <a:avLst/>
          </a:prstGeom>
        </p:spPr>
        <p:txBody>
          <a:bodyPr lIns="0" tIns="0" rIns="0" bIns="0" rtlCol="0" anchor="t">
            <a:spAutoFit/>
          </a:bodyPr>
          <a:lstStyle/>
          <a:p>
            <a:pPr algn="l">
              <a:lnSpc>
                <a:spcPts val="5855"/>
              </a:lnSpc>
            </a:pPr>
            <a:r>
              <a:rPr lang="en-US" sz="4182" b="1">
                <a:solidFill>
                  <a:srgbClr val="0C1844"/>
                </a:solidFill>
                <a:latin typeface="Montserrat Bold"/>
                <a:ea typeface="Montserrat Bold"/>
                <a:cs typeface="Montserrat Bold"/>
                <a:sym typeface="Montserrat Bold"/>
              </a:rPr>
              <a:t>GIỚI THIỆU</a:t>
            </a:r>
          </a:p>
        </p:txBody>
      </p:sp>
      <p:sp>
        <p:nvSpPr>
          <p:cNvPr id="8" name="TextBox 8"/>
          <p:cNvSpPr txBox="1"/>
          <p:nvPr/>
        </p:nvSpPr>
        <p:spPr>
          <a:xfrm>
            <a:off x="3871743" y="3949260"/>
            <a:ext cx="5888095" cy="712913"/>
          </a:xfrm>
          <a:prstGeom prst="rect">
            <a:avLst/>
          </a:prstGeom>
        </p:spPr>
        <p:txBody>
          <a:bodyPr lIns="0" tIns="0" rIns="0" bIns="0" rtlCol="0" anchor="t">
            <a:spAutoFit/>
          </a:bodyPr>
          <a:lstStyle/>
          <a:p>
            <a:pPr algn="l">
              <a:lnSpc>
                <a:spcPts val="5855"/>
              </a:lnSpc>
            </a:pPr>
            <a:r>
              <a:rPr lang="en-US" sz="4182" b="1">
                <a:solidFill>
                  <a:srgbClr val="0C1844"/>
                </a:solidFill>
                <a:latin typeface="Montserrat Bold"/>
                <a:ea typeface="Montserrat Bold"/>
                <a:cs typeface="Montserrat Bold"/>
                <a:sym typeface="Montserrat Bold"/>
              </a:rPr>
              <a:t>DỮ LIỆU </a:t>
            </a:r>
          </a:p>
        </p:txBody>
      </p:sp>
      <p:sp>
        <p:nvSpPr>
          <p:cNvPr id="9" name="TextBox 9"/>
          <p:cNvSpPr txBox="1"/>
          <p:nvPr/>
        </p:nvSpPr>
        <p:spPr>
          <a:xfrm>
            <a:off x="3871743" y="5163022"/>
            <a:ext cx="6114221" cy="696403"/>
          </a:xfrm>
          <a:prstGeom prst="rect">
            <a:avLst/>
          </a:prstGeom>
        </p:spPr>
        <p:txBody>
          <a:bodyPr lIns="0" tIns="0" rIns="0" bIns="0" rtlCol="0" anchor="t">
            <a:spAutoFit/>
          </a:bodyPr>
          <a:lstStyle/>
          <a:p>
            <a:pPr algn="l">
              <a:lnSpc>
                <a:spcPts val="5715"/>
              </a:lnSpc>
            </a:pPr>
            <a:r>
              <a:rPr lang="en-US" sz="4082" b="1">
                <a:solidFill>
                  <a:srgbClr val="0C1844"/>
                </a:solidFill>
                <a:latin typeface="Montserrat Bold"/>
                <a:ea typeface="Montserrat Bold"/>
                <a:cs typeface="Montserrat Bold"/>
                <a:sym typeface="Montserrat Bold"/>
              </a:rPr>
              <a:t>XÂY DỰNG MÔ HÌNH</a:t>
            </a:r>
          </a:p>
        </p:txBody>
      </p:sp>
      <p:sp>
        <p:nvSpPr>
          <p:cNvPr id="10" name="TextBox 10"/>
          <p:cNvSpPr txBox="1"/>
          <p:nvPr/>
        </p:nvSpPr>
        <p:spPr>
          <a:xfrm>
            <a:off x="3871743" y="6335676"/>
            <a:ext cx="6291852" cy="696403"/>
          </a:xfrm>
          <a:prstGeom prst="rect">
            <a:avLst/>
          </a:prstGeom>
        </p:spPr>
        <p:txBody>
          <a:bodyPr lIns="0" tIns="0" rIns="0" bIns="0" rtlCol="0" anchor="t">
            <a:spAutoFit/>
          </a:bodyPr>
          <a:lstStyle/>
          <a:p>
            <a:pPr algn="l">
              <a:lnSpc>
                <a:spcPts val="5715"/>
              </a:lnSpc>
            </a:pPr>
            <a:r>
              <a:rPr lang="en-US" sz="4082" b="1">
                <a:solidFill>
                  <a:srgbClr val="0C1844"/>
                </a:solidFill>
                <a:latin typeface="Montserrat Bold"/>
                <a:ea typeface="Montserrat Bold"/>
                <a:cs typeface="Montserrat Bold"/>
                <a:sym typeface="Montserrat Bold"/>
              </a:rPr>
              <a:t>ĐÁNH GIÁ</a:t>
            </a:r>
          </a:p>
        </p:txBody>
      </p:sp>
      <p:sp>
        <p:nvSpPr>
          <p:cNvPr id="11" name="TextBox 11"/>
          <p:cNvSpPr txBox="1"/>
          <p:nvPr/>
        </p:nvSpPr>
        <p:spPr>
          <a:xfrm>
            <a:off x="12329127" y="2788739"/>
            <a:ext cx="1048144" cy="712913"/>
          </a:xfrm>
          <a:prstGeom prst="rect">
            <a:avLst/>
          </a:prstGeom>
        </p:spPr>
        <p:txBody>
          <a:bodyPr lIns="0" tIns="0" rIns="0" bIns="0" rtlCol="0" anchor="t">
            <a:spAutoFit/>
          </a:bodyPr>
          <a:lstStyle/>
          <a:p>
            <a:pPr algn="l">
              <a:lnSpc>
                <a:spcPts val="5855"/>
              </a:lnSpc>
            </a:pPr>
            <a:r>
              <a:rPr lang="en-US" sz="4182" b="1">
                <a:solidFill>
                  <a:srgbClr val="0C1844"/>
                </a:solidFill>
                <a:latin typeface="Montserrat Bold"/>
                <a:ea typeface="Montserrat Bold"/>
                <a:cs typeface="Montserrat Bold"/>
                <a:sym typeface="Montserrat Bold"/>
              </a:rPr>
              <a:t>01</a:t>
            </a:r>
          </a:p>
        </p:txBody>
      </p:sp>
      <p:sp>
        <p:nvSpPr>
          <p:cNvPr id="12" name="TextBox 12"/>
          <p:cNvSpPr txBox="1"/>
          <p:nvPr/>
        </p:nvSpPr>
        <p:spPr>
          <a:xfrm>
            <a:off x="12329127" y="3949260"/>
            <a:ext cx="1048144" cy="712913"/>
          </a:xfrm>
          <a:prstGeom prst="rect">
            <a:avLst/>
          </a:prstGeom>
        </p:spPr>
        <p:txBody>
          <a:bodyPr lIns="0" tIns="0" rIns="0" bIns="0" rtlCol="0" anchor="t">
            <a:spAutoFit/>
          </a:bodyPr>
          <a:lstStyle/>
          <a:p>
            <a:pPr algn="l">
              <a:lnSpc>
                <a:spcPts val="5855"/>
              </a:lnSpc>
            </a:pPr>
            <a:r>
              <a:rPr lang="en-US" sz="4182" b="1">
                <a:solidFill>
                  <a:srgbClr val="0C1844"/>
                </a:solidFill>
                <a:latin typeface="Montserrat Bold"/>
                <a:ea typeface="Montserrat Bold"/>
                <a:cs typeface="Montserrat Bold"/>
                <a:sym typeface="Montserrat Bold"/>
              </a:rPr>
              <a:t>02</a:t>
            </a:r>
          </a:p>
        </p:txBody>
      </p:sp>
      <p:sp>
        <p:nvSpPr>
          <p:cNvPr id="13" name="TextBox 13"/>
          <p:cNvSpPr txBox="1"/>
          <p:nvPr/>
        </p:nvSpPr>
        <p:spPr>
          <a:xfrm>
            <a:off x="12329127" y="5067300"/>
            <a:ext cx="1048144" cy="696403"/>
          </a:xfrm>
          <a:prstGeom prst="rect">
            <a:avLst/>
          </a:prstGeom>
        </p:spPr>
        <p:txBody>
          <a:bodyPr lIns="0" tIns="0" rIns="0" bIns="0" rtlCol="0" anchor="t">
            <a:spAutoFit/>
          </a:bodyPr>
          <a:lstStyle/>
          <a:p>
            <a:pPr algn="l">
              <a:lnSpc>
                <a:spcPts val="5715"/>
              </a:lnSpc>
            </a:pPr>
            <a:r>
              <a:rPr lang="en-US" sz="4082" b="1">
                <a:solidFill>
                  <a:srgbClr val="0C1844"/>
                </a:solidFill>
                <a:latin typeface="Montserrat Bold"/>
                <a:ea typeface="Montserrat Bold"/>
                <a:cs typeface="Montserrat Bold"/>
                <a:sym typeface="Montserrat Bold"/>
              </a:rPr>
              <a:t>03</a:t>
            </a:r>
          </a:p>
        </p:txBody>
      </p:sp>
      <p:sp>
        <p:nvSpPr>
          <p:cNvPr id="14" name="TextBox 14"/>
          <p:cNvSpPr txBox="1"/>
          <p:nvPr/>
        </p:nvSpPr>
        <p:spPr>
          <a:xfrm>
            <a:off x="12329127" y="6335676"/>
            <a:ext cx="1048144" cy="696403"/>
          </a:xfrm>
          <a:prstGeom prst="rect">
            <a:avLst/>
          </a:prstGeom>
        </p:spPr>
        <p:txBody>
          <a:bodyPr lIns="0" tIns="0" rIns="0" bIns="0" rtlCol="0" anchor="t">
            <a:spAutoFit/>
          </a:bodyPr>
          <a:lstStyle/>
          <a:p>
            <a:pPr algn="l">
              <a:lnSpc>
                <a:spcPts val="5715"/>
              </a:lnSpc>
            </a:pPr>
            <a:r>
              <a:rPr lang="en-US" sz="4082" b="1">
                <a:solidFill>
                  <a:srgbClr val="0C1844"/>
                </a:solidFill>
                <a:latin typeface="Montserrat Bold"/>
                <a:ea typeface="Montserrat Bold"/>
                <a:cs typeface="Montserrat Bold"/>
                <a:sym typeface="Montserrat Bold"/>
              </a:rPr>
              <a:t>04</a:t>
            </a:r>
          </a:p>
        </p:txBody>
      </p:sp>
      <p:sp>
        <p:nvSpPr>
          <p:cNvPr id="15" name="TextBox 15"/>
          <p:cNvSpPr txBox="1"/>
          <p:nvPr/>
        </p:nvSpPr>
        <p:spPr>
          <a:xfrm>
            <a:off x="7357241" y="7131728"/>
            <a:ext cx="8165331" cy="1086939"/>
          </a:xfrm>
          <a:prstGeom prst="rect">
            <a:avLst/>
          </a:prstGeom>
        </p:spPr>
        <p:txBody>
          <a:bodyPr lIns="0" tIns="0" rIns="0" bIns="0" rtlCol="0" anchor="t">
            <a:spAutoFit/>
          </a:bodyPr>
          <a:lstStyle/>
          <a:p>
            <a:pPr algn="ctr">
              <a:lnSpc>
                <a:spcPts val="8864"/>
              </a:lnSpc>
            </a:pPr>
            <a:r>
              <a:rPr lang="en-US" sz="6332" b="1">
                <a:solidFill>
                  <a:srgbClr val="C80036"/>
                </a:solidFill>
                <a:latin typeface="Montserrat Bold"/>
                <a:ea typeface="Montserrat Bold"/>
                <a:cs typeface="Montserrat Bold"/>
                <a:sym typeface="Montserrat Bold"/>
              </a:rPr>
              <a:t>NỘI DUNG CHÍNH</a:t>
            </a:r>
          </a:p>
        </p:txBody>
      </p:sp>
      <p:grpSp>
        <p:nvGrpSpPr>
          <p:cNvPr id="16" name="Group 16"/>
          <p:cNvGrpSpPr/>
          <p:nvPr/>
        </p:nvGrpSpPr>
        <p:grpSpPr>
          <a:xfrm>
            <a:off x="17349683" y="9345065"/>
            <a:ext cx="423967" cy="449940"/>
            <a:chOff x="0" y="0"/>
            <a:chExt cx="205716" cy="218319"/>
          </a:xfrm>
        </p:grpSpPr>
        <p:sp>
          <p:nvSpPr>
            <p:cNvPr id="17" name="Freeform 17"/>
            <p:cNvSpPr/>
            <p:nvPr/>
          </p:nvSpPr>
          <p:spPr>
            <a:xfrm>
              <a:off x="0" y="0"/>
              <a:ext cx="205716" cy="218319"/>
            </a:xfrm>
            <a:custGeom>
              <a:avLst/>
              <a:gdLst/>
              <a:ahLst/>
              <a:cxnLst/>
              <a:rect l="l" t="t" r="r" b="b"/>
              <a:pathLst>
                <a:path w="205716" h="218319">
                  <a:moveTo>
                    <a:pt x="0" y="0"/>
                  </a:moveTo>
                  <a:lnTo>
                    <a:pt x="205716" y="0"/>
                  </a:lnTo>
                  <a:lnTo>
                    <a:pt x="205716" y="218319"/>
                  </a:lnTo>
                  <a:lnTo>
                    <a:pt x="0" y="218319"/>
                  </a:lnTo>
                  <a:close/>
                </a:path>
              </a:pathLst>
            </a:custGeom>
            <a:solidFill>
              <a:srgbClr val="000000">
                <a:alpha val="0"/>
              </a:srgbClr>
            </a:solidFill>
          </p:spPr>
          <p:txBody>
            <a:bodyPr/>
            <a:lstStyle/>
            <a:p>
              <a:endParaRPr lang="en-US"/>
            </a:p>
          </p:txBody>
        </p:sp>
        <p:sp>
          <p:nvSpPr>
            <p:cNvPr id="18" name="TextBox 18"/>
            <p:cNvSpPr txBox="1"/>
            <p:nvPr/>
          </p:nvSpPr>
          <p:spPr>
            <a:xfrm>
              <a:off x="0" y="-47625"/>
              <a:ext cx="205716" cy="265944"/>
            </a:xfrm>
            <a:prstGeom prst="rect">
              <a:avLst/>
            </a:prstGeom>
          </p:spPr>
          <p:txBody>
            <a:bodyPr lIns="50800" tIns="50800" rIns="50800" bIns="50800" rtlCol="0" anchor="ctr"/>
            <a:lstStyle/>
            <a:p>
              <a:pPr algn="ctr">
                <a:lnSpc>
                  <a:spcPts val="2100"/>
                </a:lnSpc>
              </a:pPr>
              <a:r>
                <a:rPr lang="en-US" sz="1500">
                  <a:solidFill>
                    <a:srgbClr val="0C1844"/>
                  </a:solidFill>
                  <a:latin typeface="Roboto"/>
                  <a:ea typeface="Roboto"/>
                  <a:cs typeface="Roboto"/>
                  <a:sym typeface="Roboto"/>
                </a:rPr>
                <a:t>1</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522315" y="3429000"/>
            <a:ext cx="4901479" cy="6993794"/>
            <a:chOff x="0" y="0"/>
            <a:chExt cx="1474609" cy="2104082"/>
          </a:xfrm>
        </p:grpSpPr>
        <p:sp>
          <p:nvSpPr>
            <p:cNvPr id="3" name="Freeform 3"/>
            <p:cNvSpPr/>
            <p:nvPr/>
          </p:nvSpPr>
          <p:spPr>
            <a:xfrm>
              <a:off x="0" y="0"/>
              <a:ext cx="1474609" cy="2104082"/>
            </a:xfrm>
            <a:custGeom>
              <a:avLst/>
              <a:gdLst/>
              <a:ahLst/>
              <a:cxnLst/>
              <a:rect l="l" t="t" r="r" b="b"/>
              <a:pathLst>
                <a:path w="1474609" h="2104082">
                  <a:moveTo>
                    <a:pt x="0" y="0"/>
                  </a:moveTo>
                  <a:lnTo>
                    <a:pt x="1474609" y="0"/>
                  </a:lnTo>
                  <a:lnTo>
                    <a:pt x="1474609" y="2104082"/>
                  </a:lnTo>
                  <a:lnTo>
                    <a:pt x="0" y="2104082"/>
                  </a:lnTo>
                  <a:close/>
                </a:path>
              </a:pathLst>
            </a:custGeom>
            <a:solidFill>
              <a:srgbClr val="FFF5E1"/>
            </a:solidFill>
          </p:spPr>
          <p:txBody>
            <a:bodyPr/>
            <a:lstStyle/>
            <a:p>
              <a:endParaRPr lang="en-US"/>
            </a:p>
          </p:txBody>
        </p:sp>
        <p:sp>
          <p:nvSpPr>
            <p:cNvPr id="4" name="TextBox 4"/>
            <p:cNvSpPr txBox="1"/>
            <p:nvPr/>
          </p:nvSpPr>
          <p:spPr>
            <a:xfrm>
              <a:off x="0" y="-38100"/>
              <a:ext cx="1474609" cy="214218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9610871" y="1028700"/>
            <a:ext cx="7648429" cy="8229600"/>
            <a:chOff x="0" y="0"/>
            <a:chExt cx="1184942" cy="1274980"/>
          </a:xfrm>
        </p:grpSpPr>
        <p:sp>
          <p:nvSpPr>
            <p:cNvPr id="6" name="Freeform 6"/>
            <p:cNvSpPr/>
            <p:nvPr/>
          </p:nvSpPr>
          <p:spPr>
            <a:xfrm>
              <a:off x="0" y="0"/>
              <a:ext cx="1184942" cy="1274980"/>
            </a:xfrm>
            <a:custGeom>
              <a:avLst/>
              <a:gdLst/>
              <a:ahLst/>
              <a:cxnLst/>
              <a:rect l="l" t="t" r="r" b="b"/>
              <a:pathLst>
                <a:path w="1184942" h="1274980">
                  <a:moveTo>
                    <a:pt x="0" y="0"/>
                  </a:moveTo>
                  <a:lnTo>
                    <a:pt x="1184942" y="0"/>
                  </a:lnTo>
                  <a:lnTo>
                    <a:pt x="1184942" y="1274980"/>
                  </a:lnTo>
                  <a:lnTo>
                    <a:pt x="0" y="1274980"/>
                  </a:lnTo>
                  <a:close/>
                </a:path>
              </a:pathLst>
            </a:custGeom>
            <a:blipFill>
              <a:blip r:embed="rId2"/>
              <a:stretch>
                <a:fillRect l="-45009" r="-45009"/>
              </a:stretch>
            </a:blipFill>
          </p:spPr>
          <p:txBody>
            <a:bodyPr/>
            <a:lstStyle/>
            <a:p>
              <a:endParaRPr lang="en-US"/>
            </a:p>
          </p:txBody>
        </p:sp>
      </p:grpSp>
      <p:grpSp>
        <p:nvGrpSpPr>
          <p:cNvPr id="7" name="Group 7"/>
          <p:cNvGrpSpPr/>
          <p:nvPr/>
        </p:nvGrpSpPr>
        <p:grpSpPr>
          <a:xfrm>
            <a:off x="17349683" y="9345065"/>
            <a:ext cx="423967" cy="427585"/>
            <a:chOff x="0" y="0"/>
            <a:chExt cx="205716" cy="207472"/>
          </a:xfrm>
        </p:grpSpPr>
        <p:sp>
          <p:nvSpPr>
            <p:cNvPr id="8" name="Freeform 8"/>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9" name="TextBox 9"/>
            <p:cNvSpPr txBox="1"/>
            <p:nvPr/>
          </p:nvSpPr>
          <p:spPr>
            <a:xfrm>
              <a:off x="0" y="-47625"/>
              <a:ext cx="205716" cy="255097"/>
            </a:xfrm>
            <a:prstGeom prst="rect">
              <a:avLst/>
            </a:prstGeom>
          </p:spPr>
          <p:txBody>
            <a:bodyPr lIns="50800" tIns="50800" rIns="50800" bIns="50800" rtlCol="0" anchor="ctr"/>
            <a:lstStyle/>
            <a:p>
              <a:pPr algn="ctr">
                <a:lnSpc>
                  <a:spcPts val="2100"/>
                </a:lnSpc>
              </a:pPr>
              <a:r>
                <a:rPr lang="en-US" sz="1500">
                  <a:solidFill>
                    <a:srgbClr val="0C1844"/>
                  </a:solidFill>
                  <a:latin typeface="Roboto"/>
                  <a:ea typeface="Roboto"/>
                  <a:cs typeface="Roboto"/>
                  <a:sym typeface="Roboto"/>
                </a:rPr>
                <a:t>2</a:t>
              </a:r>
            </a:p>
          </p:txBody>
        </p:sp>
      </p:grpSp>
      <p:sp>
        <p:nvSpPr>
          <p:cNvPr id="10" name="TextBox 10"/>
          <p:cNvSpPr txBox="1"/>
          <p:nvPr/>
        </p:nvSpPr>
        <p:spPr>
          <a:xfrm>
            <a:off x="1028700" y="5095875"/>
            <a:ext cx="7553599" cy="1163319"/>
          </a:xfrm>
          <a:prstGeom prst="rect">
            <a:avLst/>
          </a:prstGeom>
        </p:spPr>
        <p:txBody>
          <a:bodyPr lIns="0" tIns="0" rIns="0" bIns="0" rtlCol="0" anchor="t">
            <a:spAutoFit/>
          </a:bodyPr>
          <a:lstStyle/>
          <a:p>
            <a:pPr algn="l">
              <a:lnSpc>
                <a:spcPts val="3080"/>
              </a:lnSpc>
            </a:pPr>
            <a:r>
              <a:rPr lang="en-US" sz="2200" b="1">
                <a:solidFill>
                  <a:srgbClr val="C80036"/>
                </a:solidFill>
                <a:latin typeface="Roboto Bold"/>
                <a:ea typeface="Roboto Bold"/>
                <a:cs typeface="Roboto Bold"/>
                <a:sym typeface="Roboto Bold"/>
              </a:rPr>
              <a:t>Khi có sự kiện bảo hiểm xảy ra, doanh nghiệp bảo hiểm phải trả tiền hoặc bồi thường cho người thụ hưởng.</a:t>
            </a:r>
          </a:p>
          <a:p>
            <a:pPr algn="l">
              <a:lnSpc>
                <a:spcPts val="3080"/>
              </a:lnSpc>
            </a:pPr>
            <a:endParaRPr lang="en-US" sz="2200" b="1">
              <a:solidFill>
                <a:srgbClr val="C80036"/>
              </a:solidFill>
              <a:latin typeface="Roboto Bold"/>
              <a:ea typeface="Roboto Bold"/>
              <a:cs typeface="Roboto Bold"/>
              <a:sym typeface="Roboto Bold"/>
            </a:endParaRPr>
          </a:p>
        </p:txBody>
      </p:sp>
      <p:sp>
        <p:nvSpPr>
          <p:cNvPr id="11" name="TextBox 11"/>
          <p:cNvSpPr txBox="1"/>
          <p:nvPr/>
        </p:nvSpPr>
        <p:spPr>
          <a:xfrm>
            <a:off x="1000125" y="3848100"/>
            <a:ext cx="7884400" cy="1295400"/>
          </a:xfrm>
          <a:prstGeom prst="rect">
            <a:avLst/>
          </a:prstGeom>
        </p:spPr>
        <p:txBody>
          <a:bodyPr lIns="0" tIns="0" rIns="0" bIns="0" rtlCol="0" anchor="t">
            <a:spAutoFit/>
          </a:bodyPr>
          <a:lstStyle/>
          <a:p>
            <a:pPr algn="l">
              <a:lnSpc>
                <a:spcPts val="10500"/>
              </a:lnSpc>
            </a:pPr>
            <a:r>
              <a:rPr lang="en-US" sz="7500" b="1" spc="-247">
                <a:solidFill>
                  <a:srgbClr val="0C1844"/>
                </a:solidFill>
                <a:latin typeface="Roboto Bold"/>
                <a:ea typeface="Roboto Bold"/>
                <a:cs typeface="Roboto Bold"/>
                <a:sym typeface="Roboto Bold"/>
              </a:rPr>
              <a:t>Bảo hiểm nhân thọ</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3533" y="-94611"/>
            <a:ext cx="5080773" cy="5102444"/>
            <a:chOff x="0" y="0"/>
            <a:chExt cx="1338146" cy="1343853"/>
          </a:xfrm>
        </p:grpSpPr>
        <p:sp>
          <p:nvSpPr>
            <p:cNvPr id="3" name="Freeform 3"/>
            <p:cNvSpPr/>
            <p:nvPr/>
          </p:nvSpPr>
          <p:spPr>
            <a:xfrm>
              <a:off x="0" y="0"/>
              <a:ext cx="1338146" cy="1343853"/>
            </a:xfrm>
            <a:custGeom>
              <a:avLst/>
              <a:gdLst/>
              <a:ahLst/>
              <a:cxnLst/>
              <a:rect l="l" t="t" r="r" b="b"/>
              <a:pathLst>
                <a:path w="1338146" h="1343853">
                  <a:moveTo>
                    <a:pt x="0" y="0"/>
                  </a:moveTo>
                  <a:lnTo>
                    <a:pt x="1338146" y="0"/>
                  </a:lnTo>
                  <a:lnTo>
                    <a:pt x="1338146" y="1343853"/>
                  </a:lnTo>
                  <a:lnTo>
                    <a:pt x="0" y="1343853"/>
                  </a:lnTo>
                  <a:close/>
                </a:path>
              </a:pathLst>
            </a:custGeom>
            <a:solidFill>
              <a:srgbClr val="0C1844"/>
            </a:solidFill>
          </p:spPr>
          <p:txBody>
            <a:bodyPr/>
            <a:lstStyle/>
            <a:p>
              <a:endParaRPr lang="en-US"/>
            </a:p>
          </p:txBody>
        </p:sp>
        <p:sp>
          <p:nvSpPr>
            <p:cNvPr id="4" name="TextBox 4"/>
            <p:cNvSpPr txBox="1"/>
            <p:nvPr/>
          </p:nvSpPr>
          <p:spPr>
            <a:xfrm>
              <a:off x="0" y="-38100"/>
              <a:ext cx="1338146" cy="1381953"/>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8049415" y="6759050"/>
            <a:ext cx="10354007" cy="3700176"/>
            <a:chOff x="0" y="0"/>
            <a:chExt cx="1586225" cy="566864"/>
          </a:xfrm>
        </p:grpSpPr>
        <p:sp>
          <p:nvSpPr>
            <p:cNvPr id="6" name="Freeform 6"/>
            <p:cNvSpPr/>
            <p:nvPr/>
          </p:nvSpPr>
          <p:spPr>
            <a:xfrm>
              <a:off x="0" y="0"/>
              <a:ext cx="1586225" cy="566864"/>
            </a:xfrm>
            <a:custGeom>
              <a:avLst/>
              <a:gdLst/>
              <a:ahLst/>
              <a:cxnLst/>
              <a:rect l="l" t="t" r="r" b="b"/>
              <a:pathLst>
                <a:path w="1586225" h="566864">
                  <a:moveTo>
                    <a:pt x="0" y="0"/>
                  </a:moveTo>
                  <a:lnTo>
                    <a:pt x="1586225" y="0"/>
                  </a:lnTo>
                  <a:lnTo>
                    <a:pt x="1586225" y="566864"/>
                  </a:lnTo>
                  <a:lnTo>
                    <a:pt x="0" y="566864"/>
                  </a:lnTo>
                  <a:close/>
                </a:path>
              </a:pathLst>
            </a:custGeom>
            <a:blipFill>
              <a:blip r:embed="rId2"/>
              <a:stretch>
                <a:fillRect t="-27552" b="-58880"/>
              </a:stretch>
            </a:blipFill>
          </p:spPr>
          <p:txBody>
            <a:bodyPr/>
            <a:lstStyle/>
            <a:p>
              <a:endParaRPr lang="en-US"/>
            </a:p>
          </p:txBody>
        </p:sp>
      </p:grpSp>
      <p:grpSp>
        <p:nvGrpSpPr>
          <p:cNvPr id="7" name="Group 7"/>
          <p:cNvGrpSpPr/>
          <p:nvPr/>
        </p:nvGrpSpPr>
        <p:grpSpPr>
          <a:xfrm>
            <a:off x="17349683" y="9345065"/>
            <a:ext cx="423967" cy="427585"/>
            <a:chOff x="0" y="0"/>
            <a:chExt cx="205716" cy="207472"/>
          </a:xfrm>
        </p:grpSpPr>
        <p:sp>
          <p:nvSpPr>
            <p:cNvPr id="8" name="Freeform 8"/>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9" name="TextBox 9"/>
            <p:cNvSpPr txBox="1"/>
            <p:nvPr/>
          </p:nvSpPr>
          <p:spPr>
            <a:xfrm>
              <a:off x="0" y="-47625"/>
              <a:ext cx="205716" cy="255097"/>
            </a:xfrm>
            <a:prstGeom prst="rect">
              <a:avLst/>
            </a:prstGeom>
          </p:spPr>
          <p:txBody>
            <a:bodyPr lIns="50800" tIns="50800" rIns="50800" bIns="50800" rtlCol="0" anchor="ctr"/>
            <a:lstStyle/>
            <a:p>
              <a:pPr algn="ctr">
                <a:lnSpc>
                  <a:spcPts val="2100"/>
                </a:lnSpc>
              </a:pPr>
              <a:r>
                <a:rPr lang="en-US" sz="1500">
                  <a:solidFill>
                    <a:srgbClr val="0C1844"/>
                  </a:solidFill>
                  <a:latin typeface="Roboto"/>
                  <a:ea typeface="Roboto"/>
                  <a:cs typeface="Roboto"/>
                  <a:sym typeface="Roboto"/>
                </a:rPr>
                <a:t>3</a:t>
              </a:r>
            </a:p>
          </p:txBody>
        </p:sp>
      </p:grpSp>
      <p:grpSp>
        <p:nvGrpSpPr>
          <p:cNvPr id="10" name="Group 10"/>
          <p:cNvGrpSpPr/>
          <p:nvPr/>
        </p:nvGrpSpPr>
        <p:grpSpPr>
          <a:xfrm>
            <a:off x="514350" y="514350"/>
            <a:ext cx="6598180" cy="9772650"/>
            <a:chOff x="0" y="0"/>
            <a:chExt cx="1022231" cy="1514039"/>
          </a:xfrm>
        </p:grpSpPr>
        <p:sp>
          <p:nvSpPr>
            <p:cNvPr id="11" name="Freeform 11"/>
            <p:cNvSpPr/>
            <p:nvPr/>
          </p:nvSpPr>
          <p:spPr>
            <a:xfrm>
              <a:off x="0" y="0"/>
              <a:ext cx="1022231" cy="1514039"/>
            </a:xfrm>
            <a:custGeom>
              <a:avLst/>
              <a:gdLst/>
              <a:ahLst/>
              <a:cxnLst/>
              <a:rect l="l" t="t" r="r" b="b"/>
              <a:pathLst>
                <a:path w="1022231" h="1514039">
                  <a:moveTo>
                    <a:pt x="0" y="0"/>
                  </a:moveTo>
                  <a:lnTo>
                    <a:pt x="1022231" y="0"/>
                  </a:lnTo>
                  <a:lnTo>
                    <a:pt x="1022231" y="1514039"/>
                  </a:lnTo>
                  <a:lnTo>
                    <a:pt x="0" y="1514039"/>
                  </a:lnTo>
                  <a:close/>
                </a:path>
              </a:pathLst>
            </a:custGeom>
            <a:blipFill>
              <a:blip r:embed="rId3"/>
              <a:stretch>
                <a:fillRect l="-2859" r="-134118"/>
              </a:stretch>
            </a:blipFill>
          </p:spPr>
          <p:txBody>
            <a:bodyPr/>
            <a:lstStyle/>
            <a:p>
              <a:endParaRPr lang="en-US"/>
            </a:p>
          </p:txBody>
        </p:sp>
      </p:grpSp>
      <p:sp>
        <p:nvSpPr>
          <p:cNvPr id="12" name="TextBox 12"/>
          <p:cNvSpPr txBox="1"/>
          <p:nvPr/>
        </p:nvSpPr>
        <p:spPr>
          <a:xfrm>
            <a:off x="8049415" y="2160163"/>
            <a:ext cx="8662245" cy="2628588"/>
          </a:xfrm>
          <a:prstGeom prst="rect">
            <a:avLst/>
          </a:prstGeom>
        </p:spPr>
        <p:txBody>
          <a:bodyPr lIns="0" tIns="0" rIns="0" bIns="0" rtlCol="0" anchor="t">
            <a:spAutoFit/>
          </a:bodyPr>
          <a:lstStyle/>
          <a:p>
            <a:pPr algn="l">
              <a:lnSpc>
                <a:spcPts val="10517"/>
              </a:lnSpc>
            </a:pPr>
            <a:r>
              <a:rPr lang="en-US" sz="7512" b="1" spc="-247">
                <a:solidFill>
                  <a:srgbClr val="0C1844"/>
                </a:solidFill>
                <a:latin typeface="Roboto Bold"/>
                <a:ea typeface="Roboto Bold"/>
                <a:cs typeface="Roboto Bold"/>
                <a:sym typeface="Roboto Bold"/>
              </a:rPr>
              <a:t>Ý NGHĨA CỦA BẢO HIỂM NHÂN THỌ</a:t>
            </a:r>
          </a:p>
        </p:txBody>
      </p:sp>
      <p:sp>
        <p:nvSpPr>
          <p:cNvPr id="13" name="TextBox 13"/>
          <p:cNvSpPr txBox="1"/>
          <p:nvPr/>
        </p:nvSpPr>
        <p:spPr>
          <a:xfrm>
            <a:off x="8049415" y="5086350"/>
            <a:ext cx="8465913" cy="1063624"/>
          </a:xfrm>
          <a:prstGeom prst="rect">
            <a:avLst/>
          </a:prstGeom>
        </p:spPr>
        <p:txBody>
          <a:bodyPr lIns="0" tIns="0" rIns="0" bIns="0" rtlCol="0" anchor="t">
            <a:spAutoFit/>
          </a:bodyPr>
          <a:lstStyle/>
          <a:p>
            <a:pPr algn="l">
              <a:lnSpc>
                <a:spcPts val="2800"/>
              </a:lnSpc>
            </a:pPr>
            <a:r>
              <a:rPr lang="en-US" sz="2000" b="1">
                <a:solidFill>
                  <a:srgbClr val="C80036"/>
                </a:solidFill>
                <a:latin typeface="Roboto Bold"/>
                <a:ea typeface="Roboto Bold"/>
                <a:cs typeface="Roboto Bold"/>
                <a:sym typeface="Roboto Bold"/>
              </a:rPr>
              <a:t>Bảo hiểm nhân thọ không chỉ là giải pháp bảo vệ tài chính và chăm sóc sức khỏe cho khách hàng, mà còn đóng vai trò quan trọng trong việc thúc đẩy tăng trưởng kinh doanh và phát triển kinh tế xã hội bền vững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513911" y="-3487089"/>
            <a:ext cx="9258300" cy="17261177"/>
            <a:chOff x="0" y="0"/>
            <a:chExt cx="2438400" cy="4546154"/>
          </a:xfrm>
        </p:grpSpPr>
        <p:sp>
          <p:nvSpPr>
            <p:cNvPr id="3" name="Freeform 3"/>
            <p:cNvSpPr/>
            <p:nvPr/>
          </p:nvSpPr>
          <p:spPr>
            <a:xfrm>
              <a:off x="0" y="0"/>
              <a:ext cx="2438400" cy="4546154"/>
            </a:xfrm>
            <a:custGeom>
              <a:avLst/>
              <a:gdLst/>
              <a:ahLst/>
              <a:cxnLst/>
              <a:rect l="l" t="t" r="r" b="b"/>
              <a:pathLst>
                <a:path w="2438400" h="4546154">
                  <a:moveTo>
                    <a:pt x="0" y="0"/>
                  </a:moveTo>
                  <a:lnTo>
                    <a:pt x="2438400" y="0"/>
                  </a:lnTo>
                  <a:lnTo>
                    <a:pt x="2438400" y="4546154"/>
                  </a:lnTo>
                  <a:lnTo>
                    <a:pt x="0" y="4546154"/>
                  </a:lnTo>
                  <a:close/>
                </a:path>
              </a:pathLst>
            </a:custGeom>
            <a:solidFill>
              <a:srgbClr val="FFF5E1"/>
            </a:solidFill>
          </p:spPr>
          <p:txBody>
            <a:bodyPr/>
            <a:lstStyle/>
            <a:p>
              <a:endParaRPr lang="en-US"/>
            </a:p>
          </p:txBody>
        </p:sp>
        <p:sp>
          <p:nvSpPr>
            <p:cNvPr id="4" name="TextBox 4"/>
            <p:cNvSpPr txBox="1"/>
            <p:nvPr/>
          </p:nvSpPr>
          <p:spPr>
            <a:xfrm>
              <a:off x="0" y="-47625"/>
              <a:ext cx="2438400" cy="459377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349683" y="9345065"/>
            <a:ext cx="423967" cy="427585"/>
            <a:chOff x="0" y="0"/>
            <a:chExt cx="205716" cy="207472"/>
          </a:xfrm>
        </p:grpSpPr>
        <p:sp>
          <p:nvSpPr>
            <p:cNvPr id="6" name="Freeform 6"/>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7" name="TextBox 7"/>
            <p:cNvSpPr txBox="1"/>
            <p:nvPr/>
          </p:nvSpPr>
          <p:spPr>
            <a:xfrm>
              <a:off x="0" y="-47625"/>
              <a:ext cx="205716" cy="255097"/>
            </a:xfrm>
            <a:prstGeom prst="rect">
              <a:avLst/>
            </a:prstGeom>
          </p:spPr>
          <p:txBody>
            <a:bodyPr lIns="50800" tIns="50800" rIns="50800" bIns="50800" rtlCol="0" anchor="ctr"/>
            <a:lstStyle/>
            <a:p>
              <a:pPr algn="ctr">
                <a:lnSpc>
                  <a:spcPts val="2100"/>
                </a:lnSpc>
              </a:pPr>
              <a:r>
                <a:rPr lang="en-US" sz="1500">
                  <a:solidFill>
                    <a:srgbClr val="0C1844"/>
                  </a:solidFill>
                  <a:latin typeface="Roboto"/>
                  <a:ea typeface="Roboto"/>
                  <a:cs typeface="Roboto"/>
                  <a:sym typeface="Roboto"/>
                </a:rPr>
                <a:t>4</a:t>
              </a:r>
            </a:p>
          </p:txBody>
        </p:sp>
      </p:grpSp>
      <p:sp>
        <p:nvSpPr>
          <p:cNvPr id="8" name="TextBox 8"/>
          <p:cNvSpPr txBox="1"/>
          <p:nvPr/>
        </p:nvSpPr>
        <p:spPr>
          <a:xfrm>
            <a:off x="1987888" y="6567578"/>
            <a:ext cx="2348037" cy="300887"/>
          </a:xfrm>
          <a:prstGeom prst="rect">
            <a:avLst/>
          </a:prstGeom>
        </p:spPr>
        <p:txBody>
          <a:bodyPr lIns="0" tIns="0" rIns="0" bIns="0" rtlCol="0" anchor="t">
            <a:spAutoFit/>
          </a:bodyPr>
          <a:lstStyle/>
          <a:p>
            <a:pPr algn="ctr">
              <a:lnSpc>
                <a:spcPts val="2394"/>
              </a:lnSpc>
            </a:pPr>
            <a:r>
              <a:rPr lang="en-US" sz="2157" b="1">
                <a:solidFill>
                  <a:srgbClr val="0C1844"/>
                </a:solidFill>
                <a:latin typeface="Roboto Bold"/>
                <a:ea typeface="Roboto Bold"/>
                <a:cs typeface="Roboto Bold"/>
                <a:sym typeface="Roboto Bold"/>
              </a:rPr>
              <a:t>MỤC TIÊU</a:t>
            </a:r>
          </a:p>
        </p:txBody>
      </p:sp>
      <p:sp>
        <p:nvSpPr>
          <p:cNvPr id="9" name="TextBox 9"/>
          <p:cNvSpPr txBox="1"/>
          <p:nvPr/>
        </p:nvSpPr>
        <p:spPr>
          <a:xfrm>
            <a:off x="5782314" y="6567578"/>
            <a:ext cx="2746348" cy="300887"/>
          </a:xfrm>
          <a:prstGeom prst="rect">
            <a:avLst/>
          </a:prstGeom>
        </p:spPr>
        <p:txBody>
          <a:bodyPr lIns="0" tIns="0" rIns="0" bIns="0" rtlCol="0" anchor="t">
            <a:spAutoFit/>
          </a:bodyPr>
          <a:lstStyle/>
          <a:p>
            <a:pPr algn="ctr">
              <a:lnSpc>
                <a:spcPts val="2394"/>
              </a:lnSpc>
            </a:pPr>
            <a:r>
              <a:rPr lang="en-US" sz="2157" b="1">
                <a:solidFill>
                  <a:srgbClr val="0C1844"/>
                </a:solidFill>
                <a:latin typeface="Roboto Bold"/>
                <a:ea typeface="Roboto Bold"/>
                <a:cs typeface="Roboto Bold"/>
                <a:sym typeface="Roboto Bold"/>
              </a:rPr>
              <a:t>CÁC BÊN LIÊN QUAN</a:t>
            </a:r>
          </a:p>
        </p:txBody>
      </p:sp>
      <p:sp>
        <p:nvSpPr>
          <p:cNvPr id="10" name="TextBox 10"/>
          <p:cNvSpPr txBox="1"/>
          <p:nvPr/>
        </p:nvSpPr>
        <p:spPr>
          <a:xfrm>
            <a:off x="9743154" y="6567578"/>
            <a:ext cx="3338871" cy="300887"/>
          </a:xfrm>
          <a:prstGeom prst="rect">
            <a:avLst/>
          </a:prstGeom>
        </p:spPr>
        <p:txBody>
          <a:bodyPr lIns="0" tIns="0" rIns="0" bIns="0" rtlCol="0" anchor="t">
            <a:spAutoFit/>
          </a:bodyPr>
          <a:lstStyle/>
          <a:p>
            <a:pPr algn="ctr">
              <a:lnSpc>
                <a:spcPts val="2394"/>
              </a:lnSpc>
            </a:pPr>
            <a:r>
              <a:rPr lang="en-US" sz="2157" b="1">
                <a:solidFill>
                  <a:srgbClr val="0C1844"/>
                </a:solidFill>
                <a:latin typeface="Roboto Bold"/>
                <a:ea typeface="Roboto Bold"/>
                <a:cs typeface="Roboto Bold"/>
                <a:sym typeface="Roboto Bold"/>
              </a:rPr>
              <a:t>YẾU TỐ THÀNH CÔNG</a:t>
            </a:r>
          </a:p>
        </p:txBody>
      </p:sp>
      <p:sp>
        <p:nvSpPr>
          <p:cNvPr id="11" name="TextBox 11"/>
          <p:cNvSpPr txBox="1"/>
          <p:nvPr/>
        </p:nvSpPr>
        <p:spPr>
          <a:xfrm>
            <a:off x="13974147" y="6419941"/>
            <a:ext cx="2738344" cy="596162"/>
          </a:xfrm>
          <a:prstGeom prst="rect">
            <a:avLst/>
          </a:prstGeom>
        </p:spPr>
        <p:txBody>
          <a:bodyPr lIns="0" tIns="0" rIns="0" bIns="0" rtlCol="0" anchor="t">
            <a:spAutoFit/>
          </a:bodyPr>
          <a:lstStyle/>
          <a:p>
            <a:pPr algn="ctr">
              <a:lnSpc>
                <a:spcPts val="2394"/>
              </a:lnSpc>
            </a:pPr>
            <a:r>
              <a:rPr lang="en-US" sz="2157" b="1">
                <a:solidFill>
                  <a:srgbClr val="0C1844"/>
                </a:solidFill>
                <a:latin typeface="Roboto Bold"/>
                <a:ea typeface="Roboto Bold"/>
                <a:cs typeface="Roboto Bold"/>
                <a:sym typeface="Roboto Bold"/>
              </a:rPr>
              <a:t>KẾT QUẢ MONG MUỐN ĐẠT ĐƯỢC</a:t>
            </a:r>
          </a:p>
        </p:txBody>
      </p:sp>
      <p:sp>
        <p:nvSpPr>
          <p:cNvPr id="12" name="AutoShape 12"/>
          <p:cNvSpPr/>
          <p:nvPr/>
        </p:nvSpPr>
        <p:spPr>
          <a:xfrm>
            <a:off x="1909555" y="5662703"/>
            <a:ext cx="14468890"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13" name="Group 13"/>
          <p:cNvGrpSpPr/>
          <p:nvPr/>
        </p:nvGrpSpPr>
        <p:grpSpPr>
          <a:xfrm>
            <a:off x="2516348" y="4056508"/>
            <a:ext cx="1223009" cy="122300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0036"/>
            </a:solidFill>
          </p:spPr>
          <p:txBody>
            <a:bodyPr/>
            <a:lstStyle/>
            <a:p>
              <a:endParaRPr lang="en-US"/>
            </a:p>
          </p:txBody>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16" name="Group 16"/>
          <p:cNvGrpSpPr/>
          <p:nvPr/>
        </p:nvGrpSpPr>
        <p:grpSpPr>
          <a:xfrm>
            <a:off x="1645946" y="5488771"/>
            <a:ext cx="345718" cy="34571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19" name="Group 19"/>
          <p:cNvGrpSpPr/>
          <p:nvPr/>
        </p:nvGrpSpPr>
        <p:grpSpPr>
          <a:xfrm>
            <a:off x="16370549" y="5488771"/>
            <a:ext cx="345718" cy="34571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22" name="Group 22"/>
          <p:cNvGrpSpPr/>
          <p:nvPr/>
        </p:nvGrpSpPr>
        <p:grpSpPr>
          <a:xfrm>
            <a:off x="6531201" y="4037100"/>
            <a:ext cx="1223009" cy="122300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1844"/>
            </a:solidFill>
          </p:spPr>
          <p:txBody>
            <a:bodyPr/>
            <a:lstStyle/>
            <a:p>
              <a:endParaRPr lang="en-US"/>
            </a:p>
          </p:txBody>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25" name="Group 25"/>
          <p:cNvGrpSpPr/>
          <p:nvPr/>
        </p:nvGrpSpPr>
        <p:grpSpPr>
          <a:xfrm>
            <a:off x="10541341" y="4036742"/>
            <a:ext cx="1223009" cy="1223009"/>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0036"/>
            </a:solidFill>
          </p:spPr>
          <p:txBody>
            <a:bodyPr/>
            <a:lstStyle/>
            <a:p>
              <a:endParaRPr lang="en-US"/>
            </a:p>
          </p:txBody>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grpSp>
        <p:nvGrpSpPr>
          <p:cNvPr id="28" name="Group 28"/>
          <p:cNvGrpSpPr/>
          <p:nvPr/>
        </p:nvGrpSpPr>
        <p:grpSpPr>
          <a:xfrm>
            <a:off x="14551482" y="4036385"/>
            <a:ext cx="1223009" cy="1223009"/>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1844"/>
            </a:solidFill>
          </p:spPr>
          <p:txBody>
            <a:bodyPr/>
            <a:lstStyle/>
            <a:p>
              <a:endParaRPr lang="en-US"/>
            </a:p>
          </p:txBody>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2240"/>
                </a:lnSpc>
              </a:pPr>
              <a:endParaRPr/>
            </a:p>
          </p:txBody>
        </p:sp>
      </p:grpSp>
      <p:sp>
        <p:nvSpPr>
          <p:cNvPr id="31" name="AutoShape 31"/>
          <p:cNvSpPr/>
          <p:nvPr/>
        </p:nvSpPr>
        <p:spPr>
          <a:xfrm flipH="1">
            <a:off x="3113514" y="5279458"/>
            <a:ext cx="5690" cy="402296"/>
          </a:xfrm>
          <a:prstGeom prst="line">
            <a:avLst/>
          </a:prstGeom>
          <a:ln w="38100" cap="flat">
            <a:solidFill>
              <a:srgbClr val="000000"/>
            </a:solidFill>
            <a:prstDash val="solid"/>
            <a:headEnd type="none" w="sm" len="sm"/>
            <a:tailEnd type="none" w="sm" len="sm"/>
          </a:ln>
        </p:spPr>
        <p:txBody>
          <a:bodyPr/>
          <a:lstStyle/>
          <a:p>
            <a:endParaRPr lang="en-US"/>
          </a:p>
        </p:txBody>
      </p:sp>
      <p:sp>
        <p:nvSpPr>
          <p:cNvPr id="32" name="AutoShape 32"/>
          <p:cNvSpPr/>
          <p:nvPr/>
        </p:nvSpPr>
        <p:spPr>
          <a:xfrm flipH="1">
            <a:off x="7123655" y="5260004"/>
            <a:ext cx="7561" cy="402342"/>
          </a:xfrm>
          <a:prstGeom prst="line">
            <a:avLst/>
          </a:prstGeom>
          <a:ln w="38100" cap="flat">
            <a:solidFill>
              <a:srgbClr val="000000"/>
            </a:solidFill>
            <a:prstDash val="solid"/>
            <a:headEnd type="none" w="sm" len="sm"/>
            <a:tailEnd type="none" w="sm" len="sm"/>
          </a:ln>
        </p:spPr>
        <p:txBody>
          <a:bodyPr/>
          <a:lstStyle/>
          <a:p>
            <a:endParaRPr lang="en-US"/>
          </a:p>
        </p:txBody>
      </p:sp>
      <p:sp>
        <p:nvSpPr>
          <p:cNvPr id="33" name="AutoShape 33"/>
          <p:cNvSpPr/>
          <p:nvPr/>
        </p:nvSpPr>
        <p:spPr>
          <a:xfrm flipH="1">
            <a:off x="11133796" y="5259646"/>
            <a:ext cx="7561" cy="402342"/>
          </a:xfrm>
          <a:prstGeom prst="line">
            <a:avLst/>
          </a:prstGeom>
          <a:ln w="38100" cap="flat">
            <a:solidFill>
              <a:srgbClr val="000000"/>
            </a:solidFill>
            <a:prstDash val="solid"/>
            <a:headEnd type="none" w="sm" len="sm"/>
            <a:tailEnd type="none" w="sm" len="sm"/>
          </a:ln>
        </p:spPr>
        <p:txBody>
          <a:bodyPr/>
          <a:lstStyle/>
          <a:p>
            <a:endParaRPr lang="en-US"/>
          </a:p>
        </p:txBody>
      </p:sp>
      <p:sp>
        <p:nvSpPr>
          <p:cNvPr id="34" name="AutoShape 34"/>
          <p:cNvSpPr/>
          <p:nvPr/>
        </p:nvSpPr>
        <p:spPr>
          <a:xfrm flipH="1">
            <a:off x="15143937" y="5259288"/>
            <a:ext cx="7561" cy="402342"/>
          </a:xfrm>
          <a:prstGeom prst="line">
            <a:avLst/>
          </a:prstGeom>
          <a:ln w="38100" cap="flat">
            <a:solidFill>
              <a:srgbClr val="000000"/>
            </a:solidFill>
            <a:prstDash val="solid"/>
            <a:headEnd type="none" w="sm" len="sm"/>
            <a:tailEnd type="none" w="sm" len="sm"/>
          </a:ln>
        </p:spPr>
        <p:txBody>
          <a:bodyPr/>
          <a:lstStyle/>
          <a:p>
            <a:endParaRPr lang="en-US"/>
          </a:p>
        </p:txBody>
      </p:sp>
      <p:sp>
        <p:nvSpPr>
          <p:cNvPr id="35" name="TextBox 35"/>
          <p:cNvSpPr txBox="1"/>
          <p:nvPr/>
        </p:nvSpPr>
        <p:spPr>
          <a:xfrm>
            <a:off x="2613036" y="4455276"/>
            <a:ext cx="1029632" cy="444523"/>
          </a:xfrm>
          <a:prstGeom prst="rect">
            <a:avLst/>
          </a:prstGeom>
        </p:spPr>
        <p:txBody>
          <a:bodyPr lIns="0" tIns="0" rIns="0" bIns="0" rtlCol="0" anchor="t">
            <a:spAutoFit/>
          </a:bodyPr>
          <a:lstStyle/>
          <a:p>
            <a:pPr algn="ctr">
              <a:lnSpc>
                <a:spcPts val="3393"/>
              </a:lnSpc>
            </a:pPr>
            <a:r>
              <a:rPr lang="en-US" sz="3057" i="1">
                <a:solidFill>
                  <a:srgbClr val="FFFFFF"/>
                </a:solidFill>
                <a:latin typeface="Roboto Italics"/>
                <a:ea typeface="Roboto Italics"/>
                <a:cs typeface="Roboto Italics"/>
                <a:sym typeface="Roboto Italics"/>
              </a:rPr>
              <a:t>01</a:t>
            </a:r>
          </a:p>
        </p:txBody>
      </p:sp>
      <p:sp>
        <p:nvSpPr>
          <p:cNvPr id="36" name="TextBox 36"/>
          <p:cNvSpPr txBox="1"/>
          <p:nvPr/>
        </p:nvSpPr>
        <p:spPr>
          <a:xfrm>
            <a:off x="6627889" y="4455276"/>
            <a:ext cx="1029632" cy="444523"/>
          </a:xfrm>
          <a:prstGeom prst="rect">
            <a:avLst/>
          </a:prstGeom>
        </p:spPr>
        <p:txBody>
          <a:bodyPr lIns="0" tIns="0" rIns="0" bIns="0" rtlCol="0" anchor="t">
            <a:spAutoFit/>
          </a:bodyPr>
          <a:lstStyle/>
          <a:p>
            <a:pPr algn="ctr">
              <a:lnSpc>
                <a:spcPts val="3393"/>
              </a:lnSpc>
            </a:pPr>
            <a:r>
              <a:rPr lang="en-US" sz="3057" i="1">
                <a:solidFill>
                  <a:srgbClr val="FFF5E1"/>
                </a:solidFill>
                <a:latin typeface="Roboto Italics"/>
                <a:ea typeface="Roboto Italics"/>
                <a:cs typeface="Roboto Italics"/>
                <a:sym typeface="Roboto Italics"/>
              </a:rPr>
              <a:t>02</a:t>
            </a:r>
          </a:p>
        </p:txBody>
      </p:sp>
      <p:sp>
        <p:nvSpPr>
          <p:cNvPr id="37" name="TextBox 37"/>
          <p:cNvSpPr txBox="1"/>
          <p:nvPr/>
        </p:nvSpPr>
        <p:spPr>
          <a:xfrm>
            <a:off x="10626541" y="4455276"/>
            <a:ext cx="1029632" cy="444523"/>
          </a:xfrm>
          <a:prstGeom prst="rect">
            <a:avLst/>
          </a:prstGeom>
        </p:spPr>
        <p:txBody>
          <a:bodyPr lIns="0" tIns="0" rIns="0" bIns="0" rtlCol="0" anchor="t">
            <a:spAutoFit/>
          </a:bodyPr>
          <a:lstStyle/>
          <a:p>
            <a:pPr algn="ctr">
              <a:lnSpc>
                <a:spcPts val="3393"/>
              </a:lnSpc>
            </a:pPr>
            <a:r>
              <a:rPr lang="en-US" sz="3057" i="1">
                <a:solidFill>
                  <a:srgbClr val="FFFFFF"/>
                </a:solidFill>
                <a:latin typeface="Roboto Italics"/>
                <a:ea typeface="Roboto Italics"/>
                <a:cs typeface="Roboto Italics"/>
                <a:sym typeface="Roboto Italics"/>
              </a:rPr>
              <a:t>03</a:t>
            </a:r>
          </a:p>
        </p:txBody>
      </p:sp>
      <p:sp>
        <p:nvSpPr>
          <p:cNvPr id="38" name="TextBox 38"/>
          <p:cNvSpPr txBox="1"/>
          <p:nvPr/>
        </p:nvSpPr>
        <p:spPr>
          <a:xfrm>
            <a:off x="14640901" y="4435152"/>
            <a:ext cx="1029632" cy="444523"/>
          </a:xfrm>
          <a:prstGeom prst="rect">
            <a:avLst/>
          </a:prstGeom>
        </p:spPr>
        <p:txBody>
          <a:bodyPr lIns="0" tIns="0" rIns="0" bIns="0" rtlCol="0" anchor="t">
            <a:spAutoFit/>
          </a:bodyPr>
          <a:lstStyle/>
          <a:p>
            <a:pPr algn="ctr">
              <a:lnSpc>
                <a:spcPts val="3393"/>
              </a:lnSpc>
            </a:pPr>
            <a:r>
              <a:rPr lang="en-US" sz="3057" i="1">
                <a:solidFill>
                  <a:srgbClr val="FFF5E1"/>
                </a:solidFill>
                <a:latin typeface="Roboto Italics"/>
                <a:ea typeface="Roboto Italics"/>
                <a:cs typeface="Roboto Italics"/>
                <a:sym typeface="Roboto Italics"/>
              </a:rPr>
              <a:t>04</a:t>
            </a:r>
          </a:p>
        </p:txBody>
      </p:sp>
      <p:sp>
        <p:nvSpPr>
          <p:cNvPr id="39" name="TextBox 39"/>
          <p:cNvSpPr txBox="1"/>
          <p:nvPr/>
        </p:nvSpPr>
        <p:spPr>
          <a:xfrm>
            <a:off x="1242692" y="1979297"/>
            <a:ext cx="16106991" cy="1295088"/>
          </a:xfrm>
          <a:prstGeom prst="rect">
            <a:avLst/>
          </a:prstGeom>
        </p:spPr>
        <p:txBody>
          <a:bodyPr lIns="0" tIns="0" rIns="0" bIns="0" rtlCol="0" anchor="t">
            <a:spAutoFit/>
          </a:bodyPr>
          <a:lstStyle/>
          <a:p>
            <a:pPr algn="ctr">
              <a:lnSpc>
                <a:spcPts val="10517"/>
              </a:lnSpc>
            </a:pPr>
            <a:r>
              <a:rPr lang="en-US" sz="7512" b="1" spc="-247">
                <a:solidFill>
                  <a:srgbClr val="0C1844"/>
                </a:solidFill>
                <a:latin typeface="Roboto Bold"/>
                <a:ea typeface="Roboto Bold"/>
                <a:cs typeface="Roboto Bold"/>
                <a:sym typeface="Roboto Bold"/>
              </a:rPr>
              <a:t>Tổng quan</a:t>
            </a:r>
          </a:p>
        </p:txBody>
      </p:sp>
      <p:sp>
        <p:nvSpPr>
          <p:cNvPr id="40" name="TextBox 40"/>
          <p:cNvSpPr txBox="1"/>
          <p:nvPr/>
        </p:nvSpPr>
        <p:spPr>
          <a:xfrm>
            <a:off x="1575509" y="7035166"/>
            <a:ext cx="3106559" cy="1999614"/>
          </a:xfrm>
          <a:prstGeom prst="rect">
            <a:avLst/>
          </a:prstGeom>
        </p:spPr>
        <p:txBody>
          <a:bodyPr lIns="0" tIns="0" rIns="0" bIns="0" rtlCol="0" anchor="t">
            <a:spAutoFit/>
          </a:bodyPr>
          <a:lstStyle/>
          <a:p>
            <a:pPr marL="410218" lvl="1" indent="-205109" algn="l">
              <a:lnSpc>
                <a:spcPts val="2660"/>
              </a:lnSpc>
              <a:buFont typeface="Arial"/>
              <a:buChar char="•"/>
            </a:pPr>
            <a:r>
              <a:rPr lang="en-US" sz="1900">
                <a:solidFill>
                  <a:srgbClr val="0C1844"/>
                </a:solidFill>
                <a:latin typeface="Roboto"/>
                <a:ea typeface="Roboto"/>
                <a:cs typeface="Roboto"/>
                <a:sym typeface="Roboto"/>
              </a:rPr>
              <a:t>Phân loại rủi ro khách hàng mua bảo hiểm</a:t>
            </a:r>
          </a:p>
          <a:p>
            <a:pPr marL="410218" lvl="1" indent="-205109" algn="l">
              <a:lnSpc>
                <a:spcPts val="2660"/>
              </a:lnSpc>
              <a:buFont typeface="Arial"/>
              <a:buChar char="•"/>
            </a:pPr>
            <a:r>
              <a:rPr lang="en-US" sz="1900">
                <a:solidFill>
                  <a:srgbClr val="0C1844"/>
                </a:solidFill>
                <a:latin typeface="Roboto"/>
                <a:ea typeface="Roboto"/>
                <a:cs typeface="Roboto"/>
                <a:sym typeface="Roboto"/>
              </a:rPr>
              <a:t>Giảm thời gian vận hành</a:t>
            </a:r>
          </a:p>
          <a:p>
            <a:pPr marL="410218" lvl="1" indent="-205109" algn="l">
              <a:lnSpc>
                <a:spcPts val="2660"/>
              </a:lnSpc>
              <a:buFont typeface="Arial"/>
              <a:buChar char="•"/>
            </a:pPr>
            <a:r>
              <a:rPr lang="en-US" sz="1900">
                <a:solidFill>
                  <a:srgbClr val="0C1844"/>
                </a:solidFill>
                <a:latin typeface="Roboto"/>
                <a:ea typeface="Roboto"/>
                <a:cs typeface="Roboto"/>
                <a:sym typeface="Roboto"/>
              </a:rPr>
              <a:t>Giảm thiểu chi phí kinh doanh</a:t>
            </a:r>
          </a:p>
          <a:p>
            <a:pPr algn="l">
              <a:lnSpc>
                <a:spcPts val="2660"/>
              </a:lnSpc>
            </a:pPr>
            <a:endParaRPr lang="en-US" sz="1900">
              <a:solidFill>
                <a:srgbClr val="0C1844"/>
              </a:solidFill>
              <a:latin typeface="Roboto"/>
              <a:ea typeface="Roboto"/>
              <a:cs typeface="Roboto"/>
              <a:sym typeface="Roboto"/>
            </a:endParaRPr>
          </a:p>
        </p:txBody>
      </p:sp>
      <p:sp>
        <p:nvSpPr>
          <p:cNvPr id="41" name="TextBox 41"/>
          <p:cNvSpPr txBox="1"/>
          <p:nvPr/>
        </p:nvSpPr>
        <p:spPr>
          <a:xfrm>
            <a:off x="13974147" y="7025641"/>
            <a:ext cx="3106559" cy="1768474"/>
          </a:xfrm>
          <a:prstGeom prst="rect">
            <a:avLst/>
          </a:prstGeom>
        </p:spPr>
        <p:txBody>
          <a:bodyPr lIns="0" tIns="0" rIns="0" bIns="0" rtlCol="0" anchor="t">
            <a:spAutoFit/>
          </a:bodyPr>
          <a:lstStyle/>
          <a:p>
            <a:pPr algn="l">
              <a:lnSpc>
                <a:spcPts val="2800"/>
              </a:lnSpc>
            </a:pPr>
            <a:r>
              <a:rPr lang="en-US" sz="2000">
                <a:solidFill>
                  <a:srgbClr val="0C1844"/>
                </a:solidFill>
                <a:latin typeface="Roboto"/>
                <a:ea typeface="Roboto"/>
                <a:cs typeface="Roboto"/>
                <a:sym typeface="Roboto"/>
              </a:rPr>
              <a:t>Tiết kiệm thời gian đánh giá hồ sơ</a:t>
            </a:r>
          </a:p>
          <a:p>
            <a:pPr algn="l">
              <a:lnSpc>
                <a:spcPts val="2800"/>
              </a:lnSpc>
            </a:pPr>
            <a:r>
              <a:rPr lang="en-US" sz="2000">
                <a:solidFill>
                  <a:srgbClr val="0C1844"/>
                </a:solidFill>
                <a:latin typeface="Roboto"/>
                <a:ea typeface="Roboto"/>
                <a:cs typeface="Roboto"/>
                <a:sym typeface="Roboto"/>
              </a:rPr>
              <a:t>Tiết kiệm chi phí liên quan đến khách hàng rủi ro</a:t>
            </a:r>
          </a:p>
          <a:p>
            <a:pPr algn="l">
              <a:lnSpc>
                <a:spcPts val="2800"/>
              </a:lnSpc>
            </a:pPr>
            <a:endParaRPr lang="en-US" sz="2000">
              <a:solidFill>
                <a:srgbClr val="0C1844"/>
              </a:solidFill>
              <a:latin typeface="Roboto"/>
              <a:ea typeface="Roboto"/>
              <a:cs typeface="Roboto"/>
              <a:sym typeface="Roboto"/>
            </a:endParaRPr>
          </a:p>
        </p:txBody>
      </p:sp>
      <p:sp>
        <p:nvSpPr>
          <p:cNvPr id="42" name="TextBox 42"/>
          <p:cNvSpPr txBox="1"/>
          <p:nvPr/>
        </p:nvSpPr>
        <p:spPr>
          <a:xfrm>
            <a:off x="5585650" y="7035166"/>
            <a:ext cx="3106559" cy="1666239"/>
          </a:xfrm>
          <a:prstGeom prst="rect">
            <a:avLst/>
          </a:prstGeom>
        </p:spPr>
        <p:txBody>
          <a:bodyPr lIns="0" tIns="0" rIns="0" bIns="0" rtlCol="0" anchor="t">
            <a:spAutoFit/>
          </a:bodyPr>
          <a:lstStyle/>
          <a:p>
            <a:pPr marL="410218" lvl="1" indent="-205109" algn="l">
              <a:lnSpc>
                <a:spcPts val="2660"/>
              </a:lnSpc>
              <a:buFont typeface="Arial"/>
              <a:buChar char="•"/>
            </a:pPr>
            <a:r>
              <a:rPr lang="en-US" sz="1900">
                <a:solidFill>
                  <a:srgbClr val="0C1844"/>
                </a:solidFill>
                <a:latin typeface="Roboto"/>
                <a:ea typeface="Roboto"/>
                <a:cs typeface="Roboto"/>
                <a:sym typeface="Roboto"/>
              </a:rPr>
              <a:t>Công ty bảo hiểm</a:t>
            </a:r>
          </a:p>
          <a:p>
            <a:pPr marL="410218" lvl="1" indent="-205109" algn="l">
              <a:lnSpc>
                <a:spcPts val="2660"/>
              </a:lnSpc>
              <a:buFont typeface="Arial"/>
              <a:buChar char="•"/>
            </a:pPr>
            <a:r>
              <a:rPr lang="en-US" sz="1900">
                <a:solidFill>
                  <a:srgbClr val="0C1844"/>
                </a:solidFill>
                <a:latin typeface="Roboto"/>
                <a:ea typeface="Roboto"/>
                <a:cs typeface="Roboto"/>
                <a:sym typeface="Roboto"/>
              </a:rPr>
              <a:t>Bên mua bảo hiểm</a:t>
            </a:r>
          </a:p>
          <a:p>
            <a:pPr marL="410218" lvl="1" indent="-205109" algn="l">
              <a:lnSpc>
                <a:spcPts val="2660"/>
              </a:lnSpc>
              <a:buFont typeface="Arial"/>
              <a:buChar char="•"/>
            </a:pPr>
            <a:r>
              <a:rPr lang="en-US" sz="1900">
                <a:solidFill>
                  <a:srgbClr val="0C1844"/>
                </a:solidFill>
                <a:latin typeface="Roboto"/>
                <a:ea typeface="Roboto"/>
                <a:cs typeface="Roboto"/>
                <a:sym typeface="Roboto"/>
              </a:rPr>
              <a:t>Người được bảo hiểm</a:t>
            </a:r>
          </a:p>
          <a:p>
            <a:pPr marL="410218" lvl="1" indent="-205109" algn="l">
              <a:lnSpc>
                <a:spcPts val="2660"/>
              </a:lnSpc>
              <a:buFont typeface="Arial"/>
              <a:buChar char="•"/>
            </a:pPr>
            <a:r>
              <a:rPr lang="en-US" sz="1900">
                <a:solidFill>
                  <a:srgbClr val="0C1844"/>
                </a:solidFill>
                <a:latin typeface="Roboto"/>
                <a:ea typeface="Roboto"/>
                <a:cs typeface="Roboto"/>
                <a:sym typeface="Roboto"/>
              </a:rPr>
              <a:t>Người thụ hưởng</a:t>
            </a:r>
          </a:p>
          <a:p>
            <a:pPr algn="l">
              <a:lnSpc>
                <a:spcPts val="2660"/>
              </a:lnSpc>
            </a:pPr>
            <a:endParaRPr lang="en-US" sz="1900">
              <a:solidFill>
                <a:srgbClr val="0C1844"/>
              </a:solidFill>
              <a:latin typeface="Roboto"/>
              <a:ea typeface="Roboto"/>
              <a:cs typeface="Roboto"/>
              <a:sym typeface="Roboto"/>
            </a:endParaRPr>
          </a:p>
        </p:txBody>
      </p:sp>
      <p:sp>
        <p:nvSpPr>
          <p:cNvPr id="43" name="TextBox 43"/>
          <p:cNvSpPr txBox="1"/>
          <p:nvPr/>
        </p:nvSpPr>
        <p:spPr>
          <a:xfrm>
            <a:off x="9595791" y="7025641"/>
            <a:ext cx="3106559" cy="1063624"/>
          </a:xfrm>
          <a:prstGeom prst="rect">
            <a:avLst/>
          </a:prstGeom>
        </p:spPr>
        <p:txBody>
          <a:bodyPr lIns="0" tIns="0" rIns="0" bIns="0" rtlCol="0" anchor="t">
            <a:spAutoFit/>
          </a:bodyPr>
          <a:lstStyle/>
          <a:p>
            <a:pPr algn="ctr">
              <a:lnSpc>
                <a:spcPts val="2800"/>
              </a:lnSpc>
            </a:pPr>
            <a:r>
              <a:rPr lang="en-US" sz="2000">
                <a:solidFill>
                  <a:srgbClr val="0C1844"/>
                </a:solidFill>
                <a:latin typeface="Roboto"/>
                <a:ea typeface="Roboto"/>
                <a:cs typeface="Roboto"/>
                <a:sym typeface="Roboto"/>
              </a:rPr>
              <a:t>AUC &gt; 0.7</a:t>
            </a:r>
          </a:p>
          <a:p>
            <a:pPr algn="ctr">
              <a:lnSpc>
                <a:spcPts val="2800"/>
              </a:lnSpc>
            </a:pPr>
            <a:r>
              <a:rPr lang="en-US" sz="2000">
                <a:solidFill>
                  <a:srgbClr val="0C1844"/>
                </a:solidFill>
                <a:latin typeface="Roboto"/>
                <a:ea typeface="Roboto"/>
                <a:cs typeface="Roboto"/>
                <a:sym typeface="Roboto"/>
              </a:rPr>
              <a:t>Accuracy &gt; 0.7</a:t>
            </a:r>
          </a:p>
          <a:p>
            <a:pPr algn="ctr">
              <a:lnSpc>
                <a:spcPts val="2800"/>
              </a:lnSpc>
            </a:pPr>
            <a:r>
              <a:rPr lang="en-US" sz="2000">
                <a:solidFill>
                  <a:srgbClr val="0C1844"/>
                </a:solidFill>
                <a:latin typeface="Roboto"/>
                <a:ea typeface="Roboto"/>
                <a:cs typeface="Roboto"/>
                <a:sym typeface="Roboto"/>
              </a:rPr>
              <a:t>Recall &gt; 0.7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295948"/>
            <a:ext cx="7060045" cy="1262067"/>
          </a:xfrm>
          <a:prstGeom prst="rect">
            <a:avLst/>
          </a:prstGeom>
        </p:spPr>
        <p:txBody>
          <a:bodyPr lIns="0" tIns="0" rIns="0" bIns="0" rtlCol="0" anchor="t">
            <a:spAutoFit/>
          </a:bodyPr>
          <a:lstStyle/>
          <a:p>
            <a:pPr algn="l">
              <a:lnSpc>
                <a:spcPts val="10237"/>
              </a:lnSpc>
            </a:pPr>
            <a:r>
              <a:rPr lang="en-US" sz="7312" b="1" spc="-241">
                <a:solidFill>
                  <a:srgbClr val="0C1844"/>
                </a:solidFill>
                <a:latin typeface="Roboto Bold"/>
                <a:ea typeface="Roboto Bold"/>
                <a:cs typeface="Roboto Bold"/>
                <a:sym typeface="Roboto Bold"/>
              </a:rPr>
              <a:t>Tổng quan dữ liệu</a:t>
            </a:r>
          </a:p>
        </p:txBody>
      </p:sp>
      <p:grpSp>
        <p:nvGrpSpPr>
          <p:cNvPr id="3" name="Group 3"/>
          <p:cNvGrpSpPr/>
          <p:nvPr/>
        </p:nvGrpSpPr>
        <p:grpSpPr>
          <a:xfrm>
            <a:off x="17349683" y="9345065"/>
            <a:ext cx="423967" cy="427585"/>
            <a:chOff x="0" y="0"/>
            <a:chExt cx="205716" cy="207472"/>
          </a:xfrm>
        </p:grpSpPr>
        <p:sp>
          <p:nvSpPr>
            <p:cNvPr id="4" name="Freeform 4"/>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5" name="TextBox 5"/>
            <p:cNvSpPr txBox="1"/>
            <p:nvPr/>
          </p:nvSpPr>
          <p:spPr>
            <a:xfrm>
              <a:off x="0" y="-47625"/>
              <a:ext cx="205716" cy="255097"/>
            </a:xfrm>
            <a:prstGeom prst="rect">
              <a:avLst/>
            </a:prstGeom>
          </p:spPr>
          <p:txBody>
            <a:bodyPr lIns="50800" tIns="50800" rIns="50800" bIns="50800" rtlCol="0" anchor="ctr"/>
            <a:lstStyle/>
            <a:p>
              <a:pPr algn="ctr">
                <a:lnSpc>
                  <a:spcPts val="2100"/>
                </a:lnSpc>
              </a:pPr>
              <a:r>
                <a:rPr lang="en-US" sz="1500">
                  <a:solidFill>
                    <a:srgbClr val="0C1844"/>
                  </a:solidFill>
                  <a:latin typeface="Roboto"/>
                  <a:ea typeface="Roboto"/>
                  <a:cs typeface="Roboto"/>
                  <a:sym typeface="Roboto"/>
                </a:rPr>
                <a:t>5</a:t>
              </a:r>
            </a:p>
          </p:txBody>
        </p:sp>
      </p:grpSp>
      <p:sp>
        <p:nvSpPr>
          <p:cNvPr id="6" name="TextBox 6"/>
          <p:cNvSpPr txBox="1"/>
          <p:nvPr/>
        </p:nvSpPr>
        <p:spPr>
          <a:xfrm>
            <a:off x="1028700" y="5067300"/>
            <a:ext cx="7539292" cy="2133600"/>
          </a:xfrm>
          <a:prstGeom prst="rect">
            <a:avLst/>
          </a:prstGeom>
        </p:spPr>
        <p:txBody>
          <a:bodyPr lIns="0" tIns="0" rIns="0" bIns="0" rtlCol="0" anchor="t">
            <a:spAutoFit/>
          </a:bodyPr>
          <a:lstStyle/>
          <a:p>
            <a:pPr marL="647702" lvl="1" indent="-323851" algn="l">
              <a:lnSpc>
                <a:spcPts val="4200"/>
              </a:lnSpc>
              <a:buFont typeface="Arial"/>
              <a:buChar char="•"/>
            </a:pPr>
            <a:r>
              <a:rPr lang="en-US" sz="3000">
                <a:solidFill>
                  <a:srgbClr val="0C1844"/>
                </a:solidFill>
                <a:latin typeface="Roboto"/>
                <a:ea typeface="Roboto"/>
                <a:cs typeface="Roboto"/>
                <a:sym typeface="Roboto"/>
              </a:rPr>
              <a:t>Có 59381 quan sát &amp; 128 biến </a:t>
            </a:r>
          </a:p>
          <a:p>
            <a:pPr marL="647702" lvl="1" indent="-323851" algn="l">
              <a:lnSpc>
                <a:spcPts val="4200"/>
              </a:lnSpc>
              <a:buFont typeface="Arial"/>
              <a:buChar char="•"/>
            </a:pPr>
            <a:r>
              <a:rPr lang="en-US" sz="3000">
                <a:solidFill>
                  <a:srgbClr val="0C1844"/>
                </a:solidFill>
                <a:latin typeface="Roboto"/>
                <a:ea typeface="Roboto"/>
                <a:cs typeface="Roboto"/>
                <a:sym typeface="Roboto"/>
              </a:rPr>
              <a:t>Khoảng 46.34% thuộc nhóm khách hàng có rủi ro cao (Respone ở mức 7 - 8 / Binary_Respone ở mức 1)</a:t>
            </a:r>
          </a:p>
        </p:txBody>
      </p:sp>
      <p:pic>
        <p:nvPicPr>
          <p:cNvPr id="7" name="Picture 7"/>
          <p:cNvPicPr>
            <a:picLocks noChangeAspect="1"/>
          </p:cNvPicPr>
          <p:nvPr/>
        </p:nvPicPr>
        <p:blipFill>
          <a:blip r:embed="rId2"/>
          <a:stretch>
            <a:fillRect/>
          </a:stretch>
        </p:blipFill>
        <p:spPr>
          <a:xfrm>
            <a:off x="7924800" y="-493878"/>
            <a:ext cx="10551207" cy="107808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0831" y="5734163"/>
            <a:ext cx="18593271" cy="4705472"/>
            <a:chOff x="0" y="0"/>
            <a:chExt cx="5593783" cy="1415641"/>
          </a:xfrm>
        </p:grpSpPr>
        <p:sp>
          <p:nvSpPr>
            <p:cNvPr id="3" name="Freeform 3"/>
            <p:cNvSpPr/>
            <p:nvPr/>
          </p:nvSpPr>
          <p:spPr>
            <a:xfrm>
              <a:off x="0" y="0"/>
              <a:ext cx="5593783" cy="1415641"/>
            </a:xfrm>
            <a:custGeom>
              <a:avLst/>
              <a:gdLst/>
              <a:ahLst/>
              <a:cxnLst/>
              <a:rect l="l" t="t" r="r" b="b"/>
              <a:pathLst>
                <a:path w="5593783" h="1415641">
                  <a:moveTo>
                    <a:pt x="0" y="0"/>
                  </a:moveTo>
                  <a:lnTo>
                    <a:pt x="5593783" y="0"/>
                  </a:lnTo>
                  <a:lnTo>
                    <a:pt x="5593783" y="1415641"/>
                  </a:lnTo>
                  <a:lnTo>
                    <a:pt x="0" y="1415641"/>
                  </a:lnTo>
                  <a:close/>
                </a:path>
              </a:pathLst>
            </a:custGeom>
            <a:solidFill>
              <a:srgbClr val="FFF5E1"/>
            </a:solidFill>
          </p:spPr>
          <p:txBody>
            <a:bodyPr/>
            <a:lstStyle/>
            <a:p>
              <a:endParaRPr lang="en-US"/>
            </a:p>
          </p:txBody>
        </p:sp>
        <p:sp>
          <p:nvSpPr>
            <p:cNvPr id="4" name="TextBox 4"/>
            <p:cNvSpPr txBox="1"/>
            <p:nvPr/>
          </p:nvSpPr>
          <p:spPr>
            <a:xfrm>
              <a:off x="0" y="-38100"/>
              <a:ext cx="5593783" cy="1453741"/>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324512" y="9497464"/>
            <a:ext cx="423967" cy="427585"/>
            <a:chOff x="0" y="0"/>
            <a:chExt cx="205716" cy="207472"/>
          </a:xfrm>
        </p:grpSpPr>
        <p:sp>
          <p:nvSpPr>
            <p:cNvPr id="6" name="Freeform 6"/>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7" name="TextBox 7"/>
            <p:cNvSpPr txBox="1"/>
            <p:nvPr/>
          </p:nvSpPr>
          <p:spPr>
            <a:xfrm>
              <a:off x="0" y="-47625"/>
              <a:ext cx="205716" cy="255097"/>
            </a:xfrm>
            <a:prstGeom prst="rect">
              <a:avLst/>
            </a:prstGeom>
          </p:spPr>
          <p:txBody>
            <a:bodyPr lIns="50800" tIns="50800" rIns="50800" bIns="50800" rtlCol="0" anchor="ctr"/>
            <a:lstStyle/>
            <a:p>
              <a:pPr algn="ctr">
                <a:lnSpc>
                  <a:spcPts val="2100"/>
                </a:lnSpc>
              </a:pPr>
              <a:r>
                <a:rPr lang="en-US" sz="1500">
                  <a:solidFill>
                    <a:srgbClr val="0C1844"/>
                  </a:solidFill>
                  <a:latin typeface="Roboto"/>
                  <a:ea typeface="Roboto"/>
                  <a:cs typeface="Roboto"/>
                  <a:sym typeface="Roboto"/>
                </a:rPr>
                <a:t>6</a:t>
              </a:r>
            </a:p>
          </p:txBody>
        </p:sp>
      </p:grpSp>
      <p:sp>
        <p:nvSpPr>
          <p:cNvPr id="8" name="Freeform 8"/>
          <p:cNvSpPr/>
          <p:nvPr/>
        </p:nvSpPr>
        <p:spPr>
          <a:xfrm>
            <a:off x="2004122" y="3550569"/>
            <a:ext cx="3203335" cy="3185863"/>
          </a:xfrm>
          <a:custGeom>
            <a:avLst/>
            <a:gdLst/>
            <a:ahLst/>
            <a:cxnLst/>
            <a:rect l="l" t="t" r="r" b="b"/>
            <a:pathLst>
              <a:path w="3203335" h="3185863">
                <a:moveTo>
                  <a:pt x="0" y="0"/>
                </a:moveTo>
                <a:lnTo>
                  <a:pt x="3203335" y="0"/>
                </a:lnTo>
                <a:lnTo>
                  <a:pt x="3203335" y="3185862"/>
                </a:lnTo>
                <a:lnTo>
                  <a:pt x="0" y="31858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7878038" y="3218747"/>
            <a:ext cx="2666953" cy="3819855"/>
          </a:xfrm>
          <a:custGeom>
            <a:avLst/>
            <a:gdLst/>
            <a:ahLst/>
            <a:cxnLst/>
            <a:rect l="l" t="t" r="r" b="b"/>
            <a:pathLst>
              <a:path w="2666953" h="3819855">
                <a:moveTo>
                  <a:pt x="0" y="0"/>
                </a:moveTo>
                <a:lnTo>
                  <a:pt x="2666953" y="0"/>
                </a:lnTo>
                <a:lnTo>
                  <a:pt x="2666953" y="3819855"/>
                </a:lnTo>
                <a:lnTo>
                  <a:pt x="0" y="38198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13571551" y="3931848"/>
            <a:ext cx="2797105" cy="2804584"/>
          </a:xfrm>
          <a:custGeom>
            <a:avLst/>
            <a:gdLst/>
            <a:ahLst/>
            <a:cxnLst/>
            <a:rect l="l" t="t" r="r" b="b"/>
            <a:pathLst>
              <a:path w="2797105" h="2804584">
                <a:moveTo>
                  <a:pt x="0" y="0"/>
                </a:moveTo>
                <a:lnTo>
                  <a:pt x="2797105" y="0"/>
                </a:lnTo>
                <a:lnTo>
                  <a:pt x="2797105" y="2804583"/>
                </a:lnTo>
                <a:lnTo>
                  <a:pt x="0" y="28045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1028700" y="893749"/>
            <a:ext cx="10840745" cy="2628588"/>
          </a:xfrm>
          <a:prstGeom prst="rect">
            <a:avLst/>
          </a:prstGeom>
        </p:spPr>
        <p:txBody>
          <a:bodyPr lIns="0" tIns="0" rIns="0" bIns="0" rtlCol="0" anchor="t">
            <a:spAutoFit/>
          </a:bodyPr>
          <a:lstStyle/>
          <a:p>
            <a:pPr algn="l">
              <a:lnSpc>
                <a:spcPts val="10517"/>
              </a:lnSpc>
            </a:pPr>
            <a:r>
              <a:rPr lang="en-US" sz="7512" b="1" spc="-247">
                <a:solidFill>
                  <a:srgbClr val="0C1844"/>
                </a:solidFill>
                <a:latin typeface="Roboto Bold"/>
                <a:ea typeface="Roboto Bold"/>
                <a:cs typeface="Roboto Bold"/>
                <a:sym typeface="Roboto Bold"/>
              </a:rPr>
              <a:t>CHUẨN BỊ DỮ LIỆU</a:t>
            </a:r>
          </a:p>
          <a:p>
            <a:pPr algn="l">
              <a:lnSpc>
                <a:spcPts val="10517"/>
              </a:lnSpc>
            </a:pPr>
            <a:endParaRPr lang="en-US" sz="7512" b="1" spc="-247">
              <a:solidFill>
                <a:srgbClr val="0C1844"/>
              </a:solidFill>
              <a:latin typeface="Roboto Bold"/>
              <a:ea typeface="Roboto Bold"/>
              <a:cs typeface="Roboto Bold"/>
              <a:sym typeface="Roboto Bold"/>
            </a:endParaRPr>
          </a:p>
        </p:txBody>
      </p:sp>
      <p:sp>
        <p:nvSpPr>
          <p:cNvPr id="12" name="TextBox 12"/>
          <p:cNvSpPr txBox="1"/>
          <p:nvPr/>
        </p:nvSpPr>
        <p:spPr>
          <a:xfrm>
            <a:off x="2004122" y="7199875"/>
            <a:ext cx="3930816" cy="1055970"/>
          </a:xfrm>
          <a:prstGeom prst="rect">
            <a:avLst/>
          </a:prstGeom>
        </p:spPr>
        <p:txBody>
          <a:bodyPr lIns="0" tIns="0" rIns="0" bIns="0" rtlCol="0" anchor="t">
            <a:spAutoFit/>
          </a:bodyPr>
          <a:lstStyle/>
          <a:p>
            <a:pPr algn="ctr">
              <a:lnSpc>
                <a:spcPts val="4271"/>
              </a:lnSpc>
            </a:pPr>
            <a:r>
              <a:rPr lang="en-US" sz="3051" b="1">
                <a:solidFill>
                  <a:srgbClr val="C80036"/>
                </a:solidFill>
                <a:latin typeface="Roboto Bold"/>
                <a:ea typeface="Roboto Bold"/>
                <a:cs typeface="Roboto Bold"/>
                <a:sym typeface="Roboto Bold"/>
              </a:rPr>
              <a:t>KHÁM PHÁ DỮ LIỆU </a:t>
            </a:r>
          </a:p>
          <a:p>
            <a:pPr algn="ctr">
              <a:lnSpc>
                <a:spcPts val="4271"/>
              </a:lnSpc>
            </a:pPr>
            <a:r>
              <a:rPr lang="en-US" sz="3051" b="1">
                <a:solidFill>
                  <a:srgbClr val="C80036"/>
                </a:solidFill>
                <a:latin typeface="Roboto Bold"/>
                <a:ea typeface="Roboto Bold"/>
                <a:cs typeface="Roboto Bold"/>
                <a:sym typeface="Roboto Bold"/>
              </a:rPr>
              <a:t>SƠ BỘ</a:t>
            </a:r>
          </a:p>
        </p:txBody>
      </p:sp>
      <p:sp>
        <p:nvSpPr>
          <p:cNvPr id="13" name="TextBox 13"/>
          <p:cNvSpPr txBox="1"/>
          <p:nvPr/>
        </p:nvSpPr>
        <p:spPr>
          <a:xfrm>
            <a:off x="7878038" y="7199875"/>
            <a:ext cx="2864215" cy="1055970"/>
          </a:xfrm>
          <a:prstGeom prst="rect">
            <a:avLst/>
          </a:prstGeom>
        </p:spPr>
        <p:txBody>
          <a:bodyPr lIns="0" tIns="0" rIns="0" bIns="0" rtlCol="0" anchor="t">
            <a:spAutoFit/>
          </a:bodyPr>
          <a:lstStyle/>
          <a:p>
            <a:pPr algn="ctr">
              <a:lnSpc>
                <a:spcPts val="4271"/>
              </a:lnSpc>
            </a:pPr>
            <a:r>
              <a:rPr lang="en-US" sz="3051" b="1">
                <a:solidFill>
                  <a:srgbClr val="C80036"/>
                </a:solidFill>
                <a:latin typeface="Roboto Bold"/>
                <a:ea typeface="Roboto Bold"/>
                <a:cs typeface="Roboto Bold"/>
                <a:sym typeface="Roboto Bold"/>
              </a:rPr>
              <a:t>LÀM SẠCH </a:t>
            </a:r>
          </a:p>
          <a:p>
            <a:pPr algn="ctr">
              <a:lnSpc>
                <a:spcPts val="4271"/>
              </a:lnSpc>
            </a:pPr>
            <a:r>
              <a:rPr lang="en-US" sz="3051" b="1">
                <a:solidFill>
                  <a:srgbClr val="C80036"/>
                </a:solidFill>
                <a:latin typeface="Roboto Bold"/>
                <a:ea typeface="Roboto Bold"/>
                <a:cs typeface="Roboto Bold"/>
                <a:sym typeface="Roboto Bold"/>
              </a:rPr>
              <a:t>DỮ LIỆU</a:t>
            </a:r>
          </a:p>
        </p:txBody>
      </p:sp>
      <p:sp>
        <p:nvSpPr>
          <p:cNvPr id="14" name="TextBox 14"/>
          <p:cNvSpPr txBox="1"/>
          <p:nvPr/>
        </p:nvSpPr>
        <p:spPr>
          <a:xfrm>
            <a:off x="13173403" y="7466575"/>
            <a:ext cx="2864215" cy="522570"/>
          </a:xfrm>
          <a:prstGeom prst="rect">
            <a:avLst/>
          </a:prstGeom>
        </p:spPr>
        <p:txBody>
          <a:bodyPr lIns="0" tIns="0" rIns="0" bIns="0" rtlCol="0" anchor="t">
            <a:spAutoFit/>
          </a:bodyPr>
          <a:lstStyle/>
          <a:p>
            <a:pPr algn="ctr">
              <a:lnSpc>
                <a:spcPts val="4271"/>
              </a:lnSpc>
            </a:pPr>
            <a:r>
              <a:rPr lang="en-US" sz="3051" b="1">
                <a:solidFill>
                  <a:srgbClr val="C80036"/>
                </a:solidFill>
                <a:latin typeface="Roboto Bold"/>
                <a:ea typeface="Roboto Bold"/>
                <a:cs typeface="Roboto Bold"/>
                <a:sym typeface="Roboto Bold"/>
              </a:rPr>
              <a:t>TÁCH DỮ LIỆU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79877" y="-152636"/>
            <a:ext cx="1792082" cy="10592271"/>
            <a:chOff x="0" y="0"/>
            <a:chExt cx="539148" cy="3186683"/>
          </a:xfrm>
        </p:grpSpPr>
        <p:sp>
          <p:nvSpPr>
            <p:cNvPr id="3" name="Freeform 3"/>
            <p:cNvSpPr/>
            <p:nvPr/>
          </p:nvSpPr>
          <p:spPr>
            <a:xfrm>
              <a:off x="0" y="0"/>
              <a:ext cx="539148" cy="3186683"/>
            </a:xfrm>
            <a:custGeom>
              <a:avLst/>
              <a:gdLst/>
              <a:ahLst/>
              <a:cxnLst/>
              <a:rect l="l" t="t" r="r" b="b"/>
              <a:pathLst>
                <a:path w="539148" h="3186683">
                  <a:moveTo>
                    <a:pt x="0" y="0"/>
                  </a:moveTo>
                  <a:lnTo>
                    <a:pt x="539148" y="0"/>
                  </a:lnTo>
                  <a:lnTo>
                    <a:pt x="539148" y="3186683"/>
                  </a:lnTo>
                  <a:lnTo>
                    <a:pt x="0" y="3186683"/>
                  </a:lnTo>
                  <a:close/>
                </a:path>
              </a:pathLst>
            </a:custGeom>
            <a:solidFill>
              <a:srgbClr val="0C1844"/>
            </a:solidFill>
          </p:spPr>
          <p:txBody>
            <a:bodyPr/>
            <a:lstStyle/>
            <a:p>
              <a:endParaRPr lang="en-US"/>
            </a:p>
          </p:txBody>
        </p:sp>
        <p:sp>
          <p:nvSpPr>
            <p:cNvPr id="4" name="TextBox 4"/>
            <p:cNvSpPr txBox="1"/>
            <p:nvPr/>
          </p:nvSpPr>
          <p:spPr>
            <a:xfrm>
              <a:off x="0" y="-38100"/>
              <a:ext cx="539148" cy="3224783"/>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4241396" y="-143647"/>
            <a:ext cx="4621649" cy="13104441"/>
            <a:chOff x="0" y="0"/>
            <a:chExt cx="1143741" cy="3243017"/>
          </a:xfrm>
        </p:grpSpPr>
        <p:sp>
          <p:nvSpPr>
            <p:cNvPr id="6" name="Freeform 6"/>
            <p:cNvSpPr/>
            <p:nvPr/>
          </p:nvSpPr>
          <p:spPr>
            <a:xfrm>
              <a:off x="0" y="0"/>
              <a:ext cx="1143741" cy="3243018"/>
            </a:xfrm>
            <a:custGeom>
              <a:avLst/>
              <a:gdLst/>
              <a:ahLst/>
              <a:cxnLst/>
              <a:rect l="l" t="t" r="r" b="b"/>
              <a:pathLst>
                <a:path w="1143741" h="3243018">
                  <a:moveTo>
                    <a:pt x="8376" y="0"/>
                  </a:moveTo>
                  <a:lnTo>
                    <a:pt x="1135365" y="0"/>
                  </a:lnTo>
                  <a:cubicBezTo>
                    <a:pt x="1137587" y="0"/>
                    <a:pt x="1139717" y="882"/>
                    <a:pt x="1141288" y="2453"/>
                  </a:cubicBezTo>
                  <a:cubicBezTo>
                    <a:pt x="1142859" y="4024"/>
                    <a:pt x="1143741" y="6154"/>
                    <a:pt x="1143741" y="8376"/>
                  </a:cubicBezTo>
                  <a:lnTo>
                    <a:pt x="1143741" y="3234642"/>
                  </a:lnTo>
                  <a:cubicBezTo>
                    <a:pt x="1143741" y="3236863"/>
                    <a:pt x="1142859" y="3238994"/>
                    <a:pt x="1141288" y="3240564"/>
                  </a:cubicBezTo>
                  <a:cubicBezTo>
                    <a:pt x="1139717" y="3242135"/>
                    <a:pt x="1137587" y="3243018"/>
                    <a:pt x="1135365" y="3243018"/>
                  </a:cubicBezTo>
                  <a:lnTo>
                    <a:pt x="8376" y="3243018"/>
                  </a:lnTo>
                  <a:cubicBezTo>
                    <a:pt x="6154" y="3243018"/>
                    <a:pt x="4024" y="3242135"/>
                    <a:pt x="2453" y="3240564"/>
                  </a:cubicBezTo>
                  <a:cubicBezTo>
                    <a:pt x="882" y="3238994"/>
                    <a:pt x="0" y="3236863"/>
                    <a:pt x="0" y="3234642"/>
                  </a:cubicBezTo>
                  <a:lnTo>
                    <a:pt x="0" y="8376"/>
                  </a:lnTo>
                  <a:cubicBezTo>
                    <a:pt x="0" y="6154"/>
                    <a:pt x="882" y="4024"/>
                    <a:pt x="2453" y="2453"/>
                  </a:cubicBezTo>
                  <a:cubicBezTo>
                    <a:pt x="4024" y="882"/>
                    <a:pt x="6154" y="0"/>
                    <a:pt x="8376" y="0"/>
                  </a:cubicBezTo>
                  <a:close/>
                </a:path>
              </a:pathLst>
            </a:custGeom>
            <a:solidFill>
              <a:srgbClr val="FFF5E1"/>
            </a:solidFill>
          </p:spPr>
          <p:txBody>
            <a:bodyPr/>
            <a:lstStyle/>
            <a:p>
              <a:endParaRPr lang="en-US"/>
            </a:p>
          </p:txBody>
        </p:sp>
        <p:sp>
          <p:nvSpPr>
            <p:cNvPr id="7" name="TextBox 7"/>
            <p:cNvSpPr txBox="1"/>
            <p:nvPr/>
          </p:nvSpPr>
          <p:spPr>
            <a:xfrm>
              <a:off x="0" y="-38100"/>
              <a:ext cx="1143741" cy="328111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349683" y="9345065"/>
            <a:ext cx="423967" cy="427585"/>
            <a:chOff x="0" y="0"/>
            <a:chExt cx="205716" cy="207472"/>
          </a:xfrm>
        </p:grpSpPr>
        <p:sp>
          <p:nvSpPr>
            <p:cNvPr id="9" name="Freeform 9"/>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10" name="TextBox 10"/>
            <p:cNvSpPr txBox="1"/>
            <p:nvPr/>
          </p:nvSpPr>
          <p:spPr>
            <a:xfrm>
              <a:off x="0" y="-47625"/>
              <a:ext cx="205716" cy="255097"/>
            </a:xfrm>
            <a:prstGeom prst="rect">
              <a:avLst/>
            </a:prstGeom>
          </p:spPr>
          <p:txBody>
            <a:bodyPr lIns="50800" tIns="50800" rIns="50800" bIns="50800" rtlCol="0" anchor="ctr"/>
            <a:lstStyle/>
            <a:p>
              <a:pPr algn="ctr">
                <a:lnSpc>
                  <a:spcPts val="2100"/>
                </a:lnSpc>
              </a:pPr>
              <a:r>
                <a:rPr lang="en-US" sz="1500">
                  <a:solidFill>
                    <a:srgbClr val="0C1844"/>
                  </a:solidFill>
                  <a:latin typeface="Roboto"/>
                  <a:ea typeface="Roboto"/>
                  <a:cs typeface="Roboto"/>
                  <a:sym typeface="Roboto"/>
                </a:rPr>
                <a:t>11</a:t>
              </a:r>
            </a:p>
          </p:txBody>
        </p:sp>
      </p:grpSp>
      <p:sp>
        <p:nvSpPr>
          <p:cNvPr id="11" name="Freeform 11"/>
          <p:cNvSpPr/>
          <p:nvPr/>
        </p:nvSpPr>
        <p:spPr>
          <a:xfrm>
            <a:off x="10650226" y="832927"/>
            <a:ext cx="2968332" cy="8621146"/>
          </a:xfrm>
          <a:custGeom>
            <a:avLst/>
            <a:gdLst/>
            <a:ahLst/>
            <a:cxnLst/>
            <a:rect l="l" t="t" r="r" b="b"/>
            <a:pathLst>
              <a:path w="2968332" h="8621146">
                <a:moveTo>
                  <a:pt x="0" y="0"/>
                </a:moveTo>
                <a:lnTo>
                  <a:pt x="2968332" y="0"/>
                </a:lnTo>
                <a:lnTo>
                  <a:pt x="2968332" y="8621146"/>
                </a:lnTo>
                <a:lnTo>
                  <a:pt x="0" y="8621146"/>
                </a:lnTo>
                <a:lnTo>
                  <a:pt x="0" y="0"/>
                </a:lnTo>
                <a:close/>
              </a:path>
            </a:pathLst>
          </a:custGeom>
          <a:blipFill>
            <a:blip r:embed="rId2"/>
            <a:stretch>
              <a:fillRect t="-2351"/>
            </a:stretch>
          </a:blipFill>
        </p:spPr>
        <p:txBody>
          <a:bodyPr/>
          <a:lstStyle/>
          <a:p>
            <a:endParaRPr lang="en-US"/>
          </a:p>
        </p:txBody>
      </p:sp>
      <p:sp>
        <p:nvSpPr>
          <p:cNvPr id="12" name="Freeform 12"/>
          <p:cNvSpPr/>
          <p:nvPr/>
        </p:nvSpPr>
        <p:spPr>
          <a:xfrm>
            <a:off x="14358865" y="937712"/>
            <a:ext cx="2900435" cy="8621146"/>
          </a:xfrm>
          <a:custGeom>
            <a:avLst/>
            <a:gdLst/>
            <a:ahLst/>
            <a:cxnLst/>
            <a:rect l="l" t="t" r="r" b="b"/>
            <a:pathLst>
              <a:path w="2900435" h="8621146">
                <a:moveTo>
                  <a:pt x="0" y="0"/>
                </a:moveTo>
                <a:lnTo>
                  <a:pt x="2900435" y="0"/>
                </a:lnTo>
                <a:lnTo>
                  <a:pt x="2900435" y="8621146"/>
                </a:lnTo>
                <a:lnTo>
                  <a:pt x="0" y="8621146"/>
                </a:lnTo>
                <a:lnTo>
                  <a:pt x="0" y="0"/>
                </a:lnTo>
                <a:close/>
              </a:path>
            </a:pathLst>
          </a:custGeom>
          <a:blipFill>
            <a:blip r:embed="rId3"/>
            <a:stretch>
              <a:fillRect l="-619" r="-619"/>
            </a:stretch>
          </a:blipFill>
        </p:spPr>
        <p:txBody>
          <a:bodyPr/>
          <a:lstStyle/>
          <a:p>
            <a:endParaRPr lang="en-US"/>
          </a:p>
        </p:txBody>
      </p:sp>
      <p:sp>
        <p:nvSpPr>
          <p:cNvPr id="13" name="TextBox 13"/>
          <p:cNvSpPr txBox="1"/>
          <p:nvPr/>
        </p:nvSpPr>
        <p:spPr>
          <a:xfrm>
            <a:off x="1028700" y="1442181"/>
            <a:ext cx="15294132" cy="3962088"/>
          </a:xfrm>
          <a:prstGeom prst="rect">
            <a:avLst/>
          </a:prstGeom>
        </p:spPr>
        <p:txBody>
          <a:bodyPr lIns="0" tIns="0" rIns="0" bIns="0" rtlCol="0" anchor="t">
            <a:spAutoFit/>
          </a:bodyPr>
          <a:lstStyle/>
          <a:p>
            <a:pPr algn="l">
              <a:lnSpc>
                <a:spcPts val="10517"/>
              </a:lnSpc>
            </a:pPr>
            <a:r>
              <a:rPr lang="en-US" sz="7512" b="1" spc="-247">
                <a:solidFill>
                  <a:srgbClr val="C80036"/>
                </a:solidFill>
                <a:latin typeface="Roboto Bold"/>
                <a:ea typeface="Roboto Bold"/>
                <a:cs typeface="Roboto Bold"/>
                <a:sym typeface="Roboto Bold"/>
              </a:rPr>
              <a:t>Chuyển các cột kiểu </a:t>
            </a:r>
          </a:p>
          <a:p>
            <a:pPr algn="l">
              <a:lnSpc>
                <a:spcPts val="10517"/>
              </a:lnSpc>
            </a:pPr>
            <a:r>
              <a:rPr lang="en-US" sz="7512" b="1" spc="-247">
                <a:solidFill>
                  <a:srgbClr val="C80036"/>
                </a:solidFill>
                <a:latin typeface="Roboto Bold"/>
                <a:ea typeface="Roboto Bold"/>
                <a:cs typeface="Roboto Bold"/>
                <a:sym typeface="Roboto Bold"/>
              </a:rPr>
              <a:t>object thành số</a:t>
            </a:r>
          </a:p>
          <a:p>
            <a:pPr algn="l">
              <a:lnSpc>
                <a:spcPts val="10517"/>
              </a:lnSpc>
            </a:pPr>
            <a:endParaRPr lang="en-US" sz="7512" b="1" spc="-247">
              <a:solidFill>
                <a:srgbClr val="C80036"/>
              </a:solidFill>
              <a:latin typeface="Roboto Bold"/>
              <a:ea typeface="Roboto Bold"/>
              <a:cs typeface="Roboto Bold"/>
              <a:sym typeface="Roboto Bold"/>
            </a:endParaRPr>
          </a:p>
        </p:txBody>
      </p:sp>
      <p:sp>
        <p:nvSpPr>
          <p:cNvPr id="14" name="TextBox 14"/>
          <p:cNvSpPr txBox="1"/>
          <p:nvPr/>
        </p:nvSpPr>
        <p:spPr>
          <a:xfrm>
            <a:off x="1032930" y="4413251"/>
            <a:ext cx="8812030" cy="1600200"/>
          </a:xfrm>
          <a:prstGeom prst="rect">
            <a:avLst/>
          </a:prstGeom>
        </p:spPr>
        <p:txBody>
          <a:bodyPr lIns="0" tIns="0" rIns="0" bIns="0" rtlCol="0" anchor="t">
            <a:spAutoFit/>
          </a:bodyPr>
          <a:lstStyle/>
          <a:p>
            <a:pPr algn="l">
              <a:lnSpc>
                <a:spcPts val="4200"/>
              </a:lnSpc>
            </a:pPr>
            <a:r>
              <a:rPr lang="en-US" sz="3000" b="1">
                <a:solidFill>
                  <a:srgbClr val="0C1844"/>
                </a:solidFill>
                <a:latin typeface="Roboto Bold"/>
                <a:ea typeface="Roboto Bold"/>
                <a:cs typeface="Roboto Bold"/>
                <a:sym typeface="Roboto Bold"/>
              </a:rPr>
              <a:t>Sử dụng Label Encoding (mã hóa nhãn) để chuyển các biến phân loại thành số nguyên, giúp mô hình học máy xử lý dễ dàng hơn</a:t>
            </a:r>
          </a:p>
        </p:txBody>
      </p:sp>
      <p:grpSp>
        <p:nvGrpSpPr>
          <p:cNvPr id="15" name="Group 5">
            <a:extLst>
              <a:ext uri="{FF2B5EF4-FFF2-40B4-BE49-F238E27FC236}">
                <a16:creationId xmlns:a16="http://schemas.microsoft.com/office/drawing/2014/main" id="{25099890-3AA9-9655-68A6-D24AD4579287}"/>
              </a:ext>
            </a:extLst>
          </p:cNvPr>
          <p:cNvGrpSpPr/>
          <p:nvPr/>
        </p:nvGrpSpPr>
        <p:grpSpPr>
          <a:xfrm>
            <a:off x="17464731" y="9620952"/>
            <a:ext cx="423967" cy="427585"/>
            <a:chOff x="0" y="0"/>
            <a:chExt cx="205716" cy="207472"/>
          </a:xfrm>
          <a:solidFill>
            <a:srgbClr val="FFF5E1"/>
          </a:solidFill>
        </p:grpSpPr>
        <p:sp>
          <p:nvSpPr>
            <p:cNvPr id="16" name="Freeform 6">
              <a:extLst>
                <a:ext uri="{FF2B5EF4-FFF2-40B4-BE49-F238E27FC236}">
                  <a16:creationId xmlns:a16="http://schemas.microsoft.com/office/drawing/2014/main" id="{414A0C91-42CD-7331-EB6A-913B6C3F25F8}"/>
                </a:ext>
              </a:extLst>
            </p:cNvPr>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grpFill/>
          </p:spPr>
          <p:txBody>
            <a:bodyPr/>
            <a:lstStyle/>
            <a:p>
              <a:endParaRPr lang="en-US"/>
            </a:p>
          </p:txBody>
        </p:sp>
        <p:sp>
          <p:nvSpPr>
            <p:cNvPr id="17" name="TextBox 7">
              <a:extLst>
                <a:ext uri="{FF2B5EF4-FFF2-40B4-BE49-F238E27FC236}">
                  <a16:creationId xmlns:a16="http://schemas.microsoft.com/office/drawing/2014/main" id="{7ED4CB4F-6EDF-5525-B24A-2E120D0C13AB}"/>
                </a:ext>
              </a:extLst>
            </p:cNvPr>
            <p:cNvSpPr txBox="1"/>
            <p:nvPr/>
          </p:nvSpPr>
          <p:spPr>
            <a:xfrm>
              <a:off x="0" y="-47625"/>
              <a:ext cx="205716" cy="255097"/>
            </a:xfrm>
            <a:prstGeom prst="rect">
              <a:avLst/>
            </a:prstGeom>
            <a:grpFill/>
          </p:spPr>
          <p:txBody>
            <a:bodyPr lIns="50800" tIns="50800" rIns="50800" bIns="50800" rtlCol="0" anchor="ctr"/>
            <a:lstStyle/>
            <a:p>
              <a:pPr algn="ctr">
                <a:lnSpc>
                  <a:spcPts val="2100"/>
                </a:lnSpc>
              </a:pPr>
              <a:r>
                <a:rPr lang="en-US" sz="1500">
                  <a:solidFill>
                    <a:srgbClr val="0C1844"/>
                  </a:solidFill>
                  <a:latin typeface="Roboto"/>
                  <a:ea typeface="Roboto"/>
                  <a:cs typeface="Roboto"/>
                  <a:sym typeface="Roboto"/>
                </a:rPr>
                <a:t>7</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522315" y="-152636"/>
            <a:ext cx="4918321" cy="4874783"/>
            <a:chOff x="0" y="0"/>
            <a:chExt cx="1479676" cy="1466578"/>
          </a:xfrm>
        </p:grpSpPr>
        <p:sp>
          <p:nvSpPr>
            <p:cNvPr id="3" name="Freeform 3"/>
            <p:cNvSpPr/>
            <p:nvPr/>
          </p:nvSpPr>
          <p:spPr>
            <a:xfrm>
              <a:off x="0" y="0"/>
              <a:ext cx="1479676" cy="1466578"/>
            </a:xfrm>
            <a:custGeom>
              <a:avLst/>
              <a:gdLst/>
              <a:ahLst/>
              <a:cxnLst/>
              <a:rect l="l" t="t" r="r" b="b"/>
              <a:pathLst>
                <a:path w="1479676" h="1466578">
                  <a:moveTo>
                    <a:pt x="0" y="0"/>
                  </a:moveTo>
                  <a:lnTo>
                    <a:pt x="1479676" y="0"/>
                  </a:lnTo>
                  <a:lnTo>
                    <a:pt x="1479676" y="1466578"/>
                  </a:lnTo>
                  <a:lnTo>
                    <a:pt x="0" y="1466578"/>
                  </a:lnTo>
                  <a:close/>
                </a:path>
              </a:pathLst>
            </a:custGeom>
            <a:solidFill>
              <a:srgbClr val="0C1844"/>
            </a:solidFill>
          </p:spPr>
          <p:txBody>
            <a:bodyPr/>
            <a:lstStyle/>
            <a:p>
              <a:endParaRPr lang="en-US"/>
            </a:p>
          </p:txBody>
        </p:sp>
        <p:sp>
          <p:nvSpPr>
            <p:cNvPr id="4" name="TextBox 4"/>
            <p:cNvSpPr txBox="1"/>
            <p:nvPr/>
          </p:nvSpPr>
          <p:spPr>
            <a:xfrm>
              <a:off x="0" y="-38100"/>
              <a:ext cx="1479676" cy="1504678"/>
            </a:xfrm>
            <a:prstGeom prst="rect">
              <a:avLst/>
            </a:prstGeom>
          </p:spPr>
          <p:txBody>
            <a:bodyPr lIns="50800" tIns="50800" rIns="50800" bIns="50800" rtlCol="0" anchor="ctr"/>
            <a:lstStyle/>
            <a:p>
              <a:pPr algn="just">
                <a:lnSpc>
                  <a:spcPts val="2659"/>
                </a:lnSpc>
                <a:spcBef>
                  <a:spcPct val="0"/>
                </a:spcBef>
              </a:pPr>
              <a:endParaRPr/>
            </a:p>
          </p:txBody>
        </p:sp>
      </p:grpSp>
      <p:grpSp>
        <p:nvGrpSpPr>
          <p:cNvPr id="5" name="Group 5"/>
          <p:cNvGrpSpPr/>
          <p:nvPr/>
        </p:nvGrpSpPr>
        <p:grpSpPr>
          <a:xfrm>
            <a:off x="5463993" y="1028700"/>
            <a:ext cx="12370847" cy="8743950"/>
            <a:chOff x="0" y="0"/>
            <a:chExt cx="4233113" cy="2992045"/>
          </a:xfrm>
        </p:grpSpPr>
        <p:sp>
          <p:nvSpPr>
            <p:cNvPr id="6" name="Freeform 6"/>
            <p:cNvSpPr/>
            <p:nvPr/>
          </p:nvSpPr>
          <p:spPr>
            <a:xfrm>
              <a:off x="0" y="0"/>
              <a:ext cx="4233113" cy="2992045"/>
            </a:xfrm>
            <a:custGeom>
              <a:avLst/>
              <a:gdLst/>
              <a:ahLst/>
              <a:cxnLst/>
              <a:rect l="l" t="t" r="r" b="b"/>
              <a:pathLst>
                <a:path w="4233113" h="2992045">
                  <a:moveTo>
                    <a:pt x="3129" y="0"/>
                  </a:moveTo>
                  <a:lnTo>
                    <a:pt x="4229984" y="0"/>
                  </a:lnTo>
                  <a:cubicBezTo>
                    <a:pt x="4231712" y="0"/>
                    <a:pt x="4233113" y="1401"/>
                    <a:pt x="4233113" y="3129"/>
                  </a:cubicBezTo>
                  <a:lnTo>
                    <a:pt x="4233113" y="2988916"/>
                  </a:lnTo>
                  <a:cubicBezTo>
                    <a:pt x="4233113" y="2989745"/>
                    <a:pt x="4232783" y="2990541"/>
                    <a:pt x="4232196" y="2991128"/>
                  </a:cubicBezTo>
                  <a:cubicBezTo>
                    <a:pt x="4231610" y="2991715"/>
                    <a:pt x="4230814" y="2992045"/>
                    <a:pt x="4229984" y="2992045"/>
                  </a:cubicBezTo>
                  <a:lnTo>
                    <a:pt x="3129" y="2992045"/>
                  </a:lnTo>
                  <a:cubicBezTo>
                    <a:pt x="2299" y="2992045"/>
                    <a:pt x="1503" y="2991715"/>
                    <a:pt x="916" y="2991128"/>
                  </a:cubicBezTo>
                  <a:cubicBezTo>
                    <a:pt x="330" y="2990541"/>
                    <a:pt x="0" y="2989745"/>
                    <a:pt x="0" y="2988916"/>
                  </a:cubicBezTo>
                  <a:lnTo>
                    <a:pt x="0" y="3129"/>
                  </a:lnTo>
                  <a:cubicBezTo>
                    <a:pt x="0" y="2299"/>
                    <a:pt x="330" y="1503"/>
                    <a:pt x="916" y="916"/>
                  </a:cubicBezTo>
                  <a:cubicBezTo>
                    <a:pt x="1503" y="330"/>
                    <a:pt x="2299" y="0"/>
                    <a:pt x="3129" y="0"/>
                  </a:cubicBezTo>
                  <a:close/>
                </a:path>
              </a:pathLst>
            </a:custGeom>
            <a:solidFill>
              <a:srgbClr val="FFF5E1"/>
            </a:solidFill>
          </p:spPr>
          <p:txBody>
            <a:bodyPr/>
            <a:lstStyle/>
            <a:p>
              <a:endParaRPr lang="en-US"/>
            </a:p>
          </p:txBody>
        </p:sp>
        <p:sp>
          <p:nvSpPr>
            <p:cNvPr id="7" name="TextBox 7"/>
            <p:cNvSpPr txBox="1"/>
            <p:nvPr/>
          </p:nvSpPr>
          <p:spPr>
            <a:xfrm>
              <a:off x="0" y="-38100"/>
              <a:ext cx="4233113" cy="303014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349683" y="9345065"/>
            <a:ext cx="423967" cy="427585"/>
            <a:chOff x="0" y="0"/>
            <a:chExt cx="205716" cy="207472"/>
          </a:xfrm>
        </p:grpSpPr>
        <p:sp>
          <p:nvSpPr>
            <p:cNvPr id="9" name="Freeform 9"/>
            <p:cNvSpPr/>
            <p:nvPr/>
          </p:nvSpPr>
          <p:spPr>
            <a:xfrm>
              <a:off x="0" y="0"/>
              <a:ext cx="205716" cy="207472"/>
            </a:xfrm>
            <a:custGeom>
              <a:avLst/>
              <a:gdLst/>
              <a:ahLst/>
              <a:cxnLst/>
              <a:rect l="l" t="t" r="r" b="b"/>
              <a:pathLst>
                <a:path w="205716" h="207472">
                  <a:moveTo>
                    <a:pt x="0" y="0"/>
                  </a:moveTo>
                  <a:lnTo>
                    <a:pt x="205716" y="0"/>
                  </a:lnTo>
                  <a:lnTo>
                    <a:pt x="205716" y="207472"/>
                  </a:lnTo>
                  <a:lnTo>
                    <a:pt x="0" y="207472"/>
                  </a:lnTo>
                  <a:close/>
                </a:path>
              </a:pathLst>
            </a:custGeom>
            <a:solidFill>
              <a:srgbClr val="000000">
                <a:alpha val="0"/>
              </a:srgbClr>
            </a:solidFill>
          </p:spPr>
          <p:txBody>
            <a:bodyPr/>
            <a:lstStyle/>
            <a:p>
              <a:endParaRPr lang="en-US"/>
            </a:p>
          </p:txBody>
        </p:sp>
        <p:sp>
          <p:nvSpPr>
            <p:cNvPr id="10" name="TextBox 10"/>
            <p:cNvSpPr txBox="1"/>
            <p:nvPr/>
          </p:nvSpPr>
          <p:spPr>
            <a:xfrm>
              <a:off x="0" y="-47625"/>
              <a:ext cx="205716" cy="255097"/>
            </a:xfrm>
            <a:prstGeom prst="rect">
              <a:avLst/>
            </a:prstGeom>
          </p:spPr>
          <p:txBody>
            <a:bodyPr lIns="50800" tIns="50800" rIns="50800" bIns="50800" rtlCol="0" anchor="ctr"/>
            <a:lstStyle/>
            <a:p>
              <a:pPr algn="ctr">
                <a:lnSpc>
                  <a:spcPts val="2100"/>
                </a:lnSpc>
              </a:pPr>
              <a:r>
                <a:rPr lang="en-US" sz="1500">
                  <a:solidFill>
                    <a:srgbClr val="0C1844"/>
                  </a:solidFill>
                  <a:latin typeface="Roboto"/>
                  <a:ea typeface="Roboto"/>
                  <a:cs typeface="Roboto"/>
                  <a:sym typeface="Roboto"/>
                </a:rPr>
                <a:t>8</a:t>
              </a:r>
            </a:p>
          </p:txBody>
        </p:sp>
      </p:grpSp>
      <p:sp>
        <p:nvSpPr>
          <p:cNvPr id="11" name="Freeform 11"/>
          <p:cNvSpPr/>
          <p:nvPr/>
        </p:nvSpPr>
        <p:spPr>
          <a:xfrm>
            <a:off x="682537" y="2635998"/>
            <a:ext cx="5755978" cy="7654006"/>
          </a:xfrm>
          <a:custGeom>
            <a:avLst/>
            <a:gdLst/>
            <a:ahLst/>
            <a:cxnLst/>
            <a:rect l="l" t="t" r="r" b="b"/>
            <a:pathLst>
              <a:path w="5755978" h="7654006">
                <a:moveTo>
                  <a:pt x="0" y="0"/>
                </a:moveTo>
                <a:lnTo>
                  <a:pt x="5755978" y="0"/>
                </a:lnTo>
                <a:lnTo>
                  <a:pt x="5755978" y="7654007"/>
                </a:lnTo>
                <a:lnTo>
                  <a:pt x="0" y="7654007"/>
                </a:lnTo>
                <a:lnTo>
                  <a:pt x="0" y="0"/>
                </a:lnTo>
                <a:close/>
              </a:path>
            </a:pathLst>
          </a:custGeom>
          <a:blipFill>
            <a:blip r:embed="rId2"/>
            <a:stretch>
              <a:fillRect/>
            </a:stretch>
          </a:blipFill>
        </p:spPr>
        <p:txBody>
          <a:bodyPr/>
          <a:lstStyle/>
          <a:p>
            <a:endParaRPr lang="en-US"/>
          </a:p>
        </p:txBody>
      </p:sp>
      <p:sp>
        <p:nvSpPr>
          <p:cNvPr id="12" name="TextBox 12"/>
          <p:cNvSpPr txBox="1"/>
          <p:nvPr/>
        </p:nvSpPr>
        <p:spPr>
          <a:xfrm>
            <a:off x="6438515" y="4645947"/>
            <a:ext cx="9628837" cy="2537460"/>
          </a:xfrm>
          <a:prstGeom prst="rect">
            <a:avLst/>
          </a:prstGeom>
        </p:spPr>
        <p:txBody>
          <a:bodyPr lIns="0" tIns="0" rIns="0" bIns="0" rtlCol="0" anchor="t">
            <a:spAutoFit/>
          </a:bodyPr>
          <a:lstStyle/>
          <a:p>
            <a:pPr marL="777238" lvl="1" indent="-388619" algn="just">
              <a:lnSpc>
                <a:spcPts val="5039"/>
              </a:lnSpc>
              <a:buFont typeface="Arial"/>
              <a:buChar char="•"/>
            </a:pPr>
            <a:r>
              <a:rPr lang="en-US" sz="3599">
                <a:solidFill>
                  <a:srgbClr val="C80036"/>
                </a:solidFill>
                <a:latin typeface="Roboto"/>
                <a:ea typeface="Roboto"/>
                <a:cs typeface="Roboto"/>
                <a:sym typeface="Roboto"/>
              </a:rPr>
              <a:t>Có 6 cột bị thiếu hơn 50% dữ liệu trong cột đó =&gt; xóa cột</a:t>
            </a:r>
          </a:p>
          <a:p>
            <a:pPr marL="777238" lvl="1" indent="-388619" algn="just">
              <a:lnSpc>
                <a:spcPts val="5039"/>
              </a:lnSpc>
              <a:buFont typeface="Arial"/>
              <a:buChar char="•"/>
            </a:pPr>
            <a:r>
              <a:rPr lang="en-US" sz="3599">
                <a:solidFill>
                  <a:srgbClr val="C80036"/>
                </a:solidFill>
                <a:latin typeface="Roboto"/>
                <a:ea typeface="Roboto"/>
                <a:cs typeface="Roboto"/>
                <a:sym typeface="Roboto"/>
              </a:rPr>
              <a:t>Những cột khác bị thiếu ít hơn 50% thì thay thế giá trị null bằng giá trị mean của cột đó</a:t>
            </a:r>
          </a:p>
        </p:txBody>
      </p:sp>
      <p:sp>
        <p:nvSpPr>
          <p:cNvPr id="13" name="TextBox 13"/>
          <p:cNvSpPr txBox="1"/>
          <p:nvPr/>
        </p:nvSpPr>
        <p:spPr>
          <a:xfrm>
            <a:off x="8130372" y="3590248"/>
            <a:ext cx="7553319" cy="815575"/>
          </a:xfrm>
          <a:prstGeom prst="rect">
            <a:avLst/>
          </a:prstGeom>
        </p:spPr>
        <p:txBody>
          <a:bodyPr lIns="0" tIns="0" rIns="0" bIns="0" rtlCol="0" anchor="t">
            <a:spAutoFit/>
          </a:bodyPr>
          <a:lstStyle/>
          <a:p>
            <a:pPr algn="ctr">
              <a:lnSpc>
                <a:spcPts val="6102"/>
              </a:lnSpc>
            </a:pPr>
            <a:r>
              <a:rPr lang="en-US" sz="5812" b="1">
                <a:solidFill>
                  <a:srgbClr val="C80036"/>
                </a:solidFill>
                <a:latin typeface="Roboto Bold"/>
                <a:ea typeface="Roboto Bold"/>
                <a:cs typeface="Roboto Bold"/>
                <a:sym typeface="Roboto Bold"/>
              </a:rPr>
              <a:t>Xử lý dữ liệu thiếu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TotalTime>
  <Words>796</Words>
  <Application>Microsoft Office PowerPoint</Application>
  <PresentationFormat>Custom</PresentationFormat>
  <Paragraphs>135</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Montserrat Bold</vt:lpstr>
      <vt:lpstr>Open Sans</vt:lpstr>
      <vt:lpstr>Roboto</vt:lpstr>
      <vt:lpstr>Roboto Bold</vt:lpstr>
      <vt:lpstr>Arial</vt:lpstr>
      <vt:lpstr>Open Sans Bold</vt:lpstr>
      <vt:lpstr>Roboto Bold Italics</vt:lpstr>
      <vt:lpstr>Roboto Italics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kpdl2</dc:title>
  <cp:lastModifiedBy>a47290 Nguyễn Mai Chi</cp:lastModifiedBy>
  <cp:revision>4</cp:revision>
  <dcterms:created xsi:type="dcterms:W3CDTF">2006-08-16T00:00:00Z</dcterms:created>
  <dcterms:modified xsi:type="dcterms:W3CDTF">2025-05-26T03:46:58Z</dcterms:modified>
  <dc:identifier>DAGntgfPawc</dc:identifier>
</cp:coreProperties>
</file>